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447" r:id="rId3"/>
    <p:sldId id="458" r:id="rId4"/>
    <p:sldId id="459" r:id="rId5"/>
    <p:sldId id="462" r:id="rId6"/>
    <p:sldId id="463" r:id="rId7"/>
    <p:sldId id="460" r:id="rId8"/>
    <p:sldId id="461" r:id="rId9"/>
    <p:sldId id="464" r:id="rId10"/>
    <p:sldId id="470" r:id="rId11"/>
    <p:sldId id="465" r:id="rId12"/>
    <p:sldId id="448" r:id="rId13"/>
    <p:sldId id="457" r:id="rId14"/>
    <p:sldId id="467" r:id="rId15"/>
    <p:sldId id="452" r:id="rId16"/>
    <p:sldId id="466" r:id="rId17"/>
    <p:sldId id="468" r:id="rId18"/>
    <p:sldId id="4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van der Elsen" initials="TvdE" lastIdx="25" clrIdx="0">
    <p:extLst>
      <p:ext uri="{19B8F6BF-5375-455C-9EA6-DF929625EA0E}">
        <p15:presenceInfo xmlns:p15="http://schemas.microsoft.com/office/powerpoint/2012/main" userId="a2b91f937c63f6a3" providerId="Windows Live"/>
      </p:ext>
    </p:extLst>
  </p:cmAuthor>
  <p:cmAuthor id="2" name="Paul Latimer" initials="PL" lastIdx="1" clrIdx="1">
    <p:extLst>
      <p:ext uri="{19B8F6BF-5375-455C-9EA6-DF929625EA0E}">
        <p15:presenceInfo xmlns:p15="http://schemas.microsoft.com/office/powerpoint/2012/main" userId="S::platimer@nervecentresoftwareLTD.onmicrosoft.com::83178535-8be4-4d89-8a97-42d848c62a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AB9"/>
    <a:srgbClr val="22BBAD"/>
    <a:srgbClr val="041136"/>
    <a:srgbClr val="019588"/>
    <a:srgbClr val="86A351"/>
    <a:srgbClr val="142248"/>
    <a:srgbClr val="25A499"/>
    <a:srgbClr val="28B4A9"/>
    <a:srgbClr val="C7DA80"/>
    <a:srgbClr val="142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39" autoAdjust="0"/>
    <p:restoredTop sz="85114" autoAdjust="0"/>
  </p:normalViewPr>
  <p:slideViewPr>
    <p:cSldViewPr snapToGrid="0" snapToObjects="1">
      <p:cViewPr varScale="1">
        <p:scale>
          <a:sx n="73" d="100"/>
          <a:sy n="73" d="100"/>
        </p:scale>
        <p:origin x="1474" y="58"/>
      </p:cViewPr>
      <p:guideLst/>
    </p:cSldViewPr>
  </p:slideViewPr>
  <p:notesTextViewPr>
    <p:cViewPr>
      <p:scale>
        <a:sx n="1" d="1"/>
        <a:sy n="1" d="1"/>
      </p:scale>
      <p:origin x="0" y="0"/>
    </p:cViewPr>
  </p:notesTextViewPr>
  <p:notesViewPr>
    <p:cSldViewPr snapToGrid="0" snapToObjects="1">
      <p:cViewPr>
        <p:scale>
          <a:sx n="90" d="100"/>
          <a:sy n="90" d="100"/>
        </p:scale>
        <p:origin x="261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CD46C-80BA-7E44-BC01-A6C4413B5B71}"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150DA-E3EB-3247-8E94-5DB2C888FC75}" type="slidenum">
              <a:rPr lang="en-US" smtClean="0"/>
              <a:t>‹#›</a:t>
            </a:fld>
            <a:endParaRPr lang="en-US"/>
          </a:p>
        </p:txBody>
      </p:sp>
    </p:spTree>
    <p:extLst>
      <p:ext uri="{BB962C8B-B14F-4D97-AF65-F5344CB8AC3E}">
        <p14:creationId xmlns:p14="http://schemas.microsoft.com/office/powerpoint/2010/main" val="122122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5150DA-E3EB-3247-8E94-5DB2C888FC75}" type="slidenum">
              <a:rPr lang="en-US" smtClean="0"/>
              <a:t>1</a:t>
            </a:fld>
            <a:endParaRPr lang="en-US"/>
          </a:p>
        </p:txBody>
      </p:sp>
    </p:spTree>
    <p:extLst>
      <p:ext uri="{BB962C8B-B14F-4D97-AF65-F5344CB8AC3E}">
        <p14:creationId xmlns:p14="http://schemas.microsoft.com/office/powerpoint/2010/main" val="73226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5150DA-E3EB-3247-8E94-5DB2C888FC75}" type="slidenum">
              <a:rPr lang="en-US" smtClean="0"/>
              <a:t>11</a:t>
            </a:fld>
            <a:endParaRPr lang="en-US"/>
          </a:p>
        </p:txBody>
      </p:sp>
    </p:spTree>
    <p:extLst>
      <p:ext uri="{BB962C8B-B14F-4D97-AF65-F5344CB8AC3E}">
        <p14:creationId xmlns:p14="http://schemas.microsoft.com/office/powerpoint/2010/main" val="73322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4930" y="3715264"/>
            <a:ext cx="10628870" cy="1576989"/>
          </a:xfrm>
        </p:spPr>
        <p:txBody>
          <a:bodyPr anchor="b"/>
          <a:lstStyle>
            <a:lvl1pPr algn="l">
              <a:defRPr sz="6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724930" y="5384329"/>
            <a:ext cx="10628870" cy="8270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p:cNvSpPr>
            <a:spLocks noGrp="1"/>
          </p:cNvSpPr>
          <p:nvPr>
            <p:ph type="ftr" sz="quarter" idx="11"/>
          </p:nvPr>
        </p:nvSpPr>
        <p:spPr>
          <a:xfrm>
            <a:off x="1787777" y="6356350"/>
            <a:ext cx="3091510" cy="365125"/>
          </a:xfrm>
        </p:spPr>
        <p:txBody>
          <a:bodyPr/>
          <a:lstStyle>
            <a:lvl1pPr algn="l">
              <a:defRPr>
                <a:solidFill>
                  <a:schemeClr val="accent1"/>
                </a:solidFill>
              </a:defRPr>
            </a:lvl1pPr>
          </a:lstStyle>
          <a:p>
            <a:endParaRPr lang="en-US" dirty="0"/>
          </a:p>
        </p:txBody>
      </p:sp>
      <p:sp>
        <p:nvSpPr>
          <p:cNvPr id="8" name="Slide Number Placeholder 5"/>
          <p:cNvSpPr>
            <a:spLocks noGrp="1"/>
          </p:cNvSpPr>
          <p:nvPr>
            <p:ph type="sldNum" sz="quarter" idx="12"/>
          </p:nvPr>
        </p:nvSpPr>
        <p:spPr>
          <a:xfrm>
            <a:off x="724930" y="6356350"/>
            <a:ext cx="1062847" cy="365125"/>
          </a:xfrm>
        </p:spPr>
        <p:txBody>
          <a:bodyPr/>
          <a:lstStyle>
            <a:lvl1pPr algn="l">
              <a:defRPr>
                <a:solidFill>
                  <a:schemeClr val="accent1"/>
                </a:solidFill>
              </a:defRPr>
            </a:lvl1pPr>
          </a:lstStyle>
          <a:p>
            <a:fld id="{68D9A393-2ABA-D84D-9B72-8E0E12B4E1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accent1"/>
                </a:solidFill>
                <a:latin typeface="Aspira Demi" charset="0"/>
                <a:ea typeface="Aspira Demi" charset="0"/>
                <a:cs typeface="Aspira Demi"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4419720-EF4C-8D42-BB65-043CFD260EB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9A393-2ABA-D84D-9B72-8E0E12B4E1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b="1" i="0">
                <a:solidFill>
                  <a:schemeClr val="accent1"/>
                </a:solidFill>
                <a:latin typeface="Aspira" charset="0"/>
                <a:ea typeface="Aspira" charset="0"/>
                <a:cs typeface="Aspir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accent3"/>
                </a:solidFill>
                <a:latin typeface="Aspira Light" charset="0"/>
                <a:ea typeface="Aspira Light" charset="0"/>
                <a:cs typeface="Aspira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9720-EF4C-8D42-BB65-043CFD260EB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9A393-2ABA-D84D-9B72-8E0E12B4E183}" type="slidenum">
              <a:rPr lang="en-US" smtClean="0"/>
              <a:t>‹#›</a:t>
            </a:fld>
            <a:endParaRPr lang="en-US"/>
          </a:p>
        </p:txBody>
      </p:sp>
    </p:spTree>
    <p:extLst>
      <p:ext uri="{BB962C8B-B14F-4D97-AF65-F5344CB8AC3E}">
        <p14:creationId xmlns:p14="http://schemas.microsoft.com/office/powerpoint/2010/main" val="41438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accent1"/>
                </a:solidFill>
                <a:latin typeface="Aspira" charset="0"/>
                <a:ea typeface="Aspira" charset="0"/>
                <a:cs typeface="Aspira" charset="0"/>
              </a:defRPr>
            </a:lvl1pPr>
          </a:lstStyle>
          <a:p>
            <a:r>
              <a:rPr lang="en-US"/>
              <a:t>Click to edit Master title style</a:t>
            </a:r>
          </a:p>
        </p:txBody>
      </p:sp>
      <p:sp>
        <p:nvSpPr>
          <p:cNvPr id="4" name="Content Placeholder 3"/>
          <p:cNvSpPr>
            <a:spLocks noGrp="1"/>
          </p:cNvSpPr>
          <p:nvPr>
            <p:ph sz="half" idx="2"/>
          </p:nvPr>
        </p:nvSpPr>
        <p:spPr>
          <a:xfrm>
            <a:off x="6172200" y="1825625"/>
            <a:ext cx="5181600" cy="4351338"/>
          </a:xfrm>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1901047" y="6356350"/>
            <a:ext cx="3091510" cy="365125"/>
          </a:xfr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838200" y="6356350"/>
            <a:ext cx="1062847" cy="365125"/>
          </a:xfrm>
        </p:spPr>
        <p:txBody>
          <a:bodyPr/>
          <a:lstStyle>
            <a:lvl1pPr algn="l">
              <a:defRPr>
                <a:solidFill>
                  <a:schemeClr val="bg1"/>
                </a:solidFill>
              </a:defRPr>
            </a:lvl1pPr>
          </a:lstStyle>
          <a:p>
            <a:fld id="{68D9A393-2ABA-D84D-9B72-8E0E12B4E183}" type="slidenum">
              <a:rPr lang="en-US" smtClean="0"/>
              <a:pPr/>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90332" y="6324984"/>
            <a:ext cx="2320855" cy="472679"/>
          </a:xfrm>
          <a:prstGeom prst="rect">
            <a:avLst/>
          </a:prstGeom>
        </p:spPr>
      </p:pic>
      <p:sp>
        <p:nvSpPr>
          <p:cNvPr id="12" name="Content Placeholder 3"/>
          <p:cNvSpPr>
            <a:spLocks noGrp="1"/>
          </p:cNvSpPr>
          <p:nvPr>
            <p:ph sz="half" idx="14"/>
          </p:nvPr>
        </p:nvSpPr>
        <p:spPr>
          <a:xfrm>
            <a:off x="838200" y="1825625"/>
            <a:ext cx="5181600" cy="4351338"/>
          </a:xfrm>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1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accent1"/>
                </a:solidFill>
                <a:latin typeface="Aspira" charset="0"/>
                <a:ea typeface="Aspira" charset="0"/>
                <a:cs typeface="Aspira" charset="0"/>
              </a:defRPr>
            </a:lvl1pPr>
          </a:lstStyle>
          <a:p>
            <a:r>
              <a:rPr lang="en-US"/>
              <a:t>Click to edit Master title style</a:t>
            </a:r>
          </a:p>
        </p:txBody>
      </p:sp>
      <p:sp>
        <p:nvSpPr>
          <p:cNvPr id="4" name="Content Placeholder 3"/>
          <p:cNvSpPr>
            <a:spLocks noGrp="1"/>
          </p:cNvSpPr>
          <p:nvPr>
            <p:ph sz="half" idx="2"/>
          </p:nvPr>
        </p:nvSpPr>
        <p:spPr>
          <a:xfrm>
            <a:off x="6172200" y="1825625"/>
            <a:ext cx="5181600" cy="4351338"/>
          </a:xfrm>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1901047" y="6356350"/>
            <a:ext cx="3091510" cy="365125"/>
          </a:xfr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838200" y="6356350"/>
            <a:ext cx="1062847" cy="365125"/>
          </a:xfrm>
        </p:spPr>
        <p:txBody>
          <a:bodyPr/>
          <a:lstStyle>
            <a:lvl1pPr algn="l">
              <a:defRPr>
                <a:solidFill>
                  <a:schemeClr val="bg1"/>
                </a:solidFill>
              </a:defRPr>
            </a:lvl1pPr>
          </a:lstStyle>
          <a:p>
            <a:fld id="{68D9A393-2ABA-D84D-9B72-8E0E12B4E183}" type="slidenum">
              <a:rPr lang="en-US" smtClean="0"/>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332" y="6324984"/>
            <a:ext cx="2320855" cy="472679"/>
          </a:xfrm>
          <a:prstGeom prst="rect">
            <a:avLst/>
          </a:prstGeom>
        </p:spPr>
      </p:pic>
      <p:sp>
        <p:nvSpPr>
          <p:cNvPr id="12" name="Content Placeholder 3"/>
          <p:cNvSpPr>
            <a:spLocks noGrp="1"/>
          </p:cNvSpPr>
          <p:nvPr>
            <p:ph sz="half" idx="14"/>
          </p:nvPr>
        </p:nvSpPr>
        <p:spPr>
          <a:xfrm>
            <a:off x="838200" y="1825625"/>
            <a:ext cx="5181600" cy="4351338"/>
          </a:xfrm>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19720-EF4C-8D42-BB65-043CFD260EB1}"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9A393-2ABA-D84D-9B72-8E0E12B4E183}" type="slidenum">
              <a:rPr lang="en-US" smtClean="0"/>
              <a:t>‹#›</a:t>
            </a:fld>
            <a:endParaRPr lang="en-US"/>
          </a:p>
        </p:txBody>
      </p:sp>
    </p:spTree>
    <p:extLst>
      <p:ext uri="{BB962C8B-B14F-4D97-AF65-F5344CB8AC3E}">
        <p14:creationId xmlns:p14="http://schemas.microsoft.com/office/powerpoint/2010/main" val="2016937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19720-EF4C-8D42-BB65-043CFD260EB1}"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9A393-2ABA-D84D-9B72-8E0E12B4E183}" type="slidenum">
              <a:rPr lang="en-US" smtClean="0"/>
              <a:t>‹#›</a:t>
            </a:fld>
            <a:endParaRPr lang="en-US"/>
          </a:p>
        </p:txBody>
      </p:sp>
    </p:spTree>
    <p:extLst>
      <p:ext uri="{BB962C8B-B14F-4D97-AF65-F5344CB8AC3E}">
        <p14:creationId xmlns:p14="http://schemas.microsoft.com/office/powerpoint/2010/main" val="64706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19720-EF4C-8D42-BB65-043CFD260EB1}"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9A393-2ABA-D84D-9B72-8E0E12B4E183}" type="slidenum">
              <a:rPr lang="en-US" smtClean="0"/>
              <a:t>‹#›</a:t>
            </a:fld>
            <a:endParaRPr lang="en-US"/>
          </a:p>
        </p:txBody>
      </p:sp>
    </p:spTree>
    <p:extLst>
      <p:ext uri="{BB962C8B-B14F-4D97-AF65-F5344CB8AC3E}">
        <p14:creationId xmlns:p14="http://schemas.microsoft.com/office/powerpoint/2010/main" val="28495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19720-EF4C-8D42-BB65-043CFD260EB1}"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9A393-2ABA-D84D-9B72-8E0E12B4E183}" type="slidenum">
              <a:rPr lang="en-US" smtClean="0"/>
              <a:t>‹#›</a:t>
            </a:fld>
            <a:endParaRPr lang="en-US"/>
          </a:p>
        </p:txBody>
      </p:sp>
    </p:spTree>
    <p:extLst>
      <p:ext uri="{BB962C8B-B14F-4D97-AF65-F5344CB8AC3E}">
        <p14:creationId xmlns:p14="http://schemas.microsoft.com/office/powerpoint/2010/main" val="33937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7163" y="2362912"/>
            <a:ext cx="4858744" cy="1600200"/>
          </a:xfrm>
        </p:spPr>
        <p:txBody>
          <a:bodyPr anchor="b">
            <a:normAutofit/>
          </a:bodyPr>
          <a:lstStyle>
            <a:lvl1pPr>
              <a:defRPr sz="420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914400" y="325575"/>
            <a:ext cx="7010400" cy="5535475"/>
          </a:xfrm>
          <a:prstGeom prst="hexagon">
            <a:avLst/>
          </a:prstGeom>
          <a:solidFill>
            <a:schemeClr val="bg1"/>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07163" y="3963112"/>
            <a:ext cx="4858744" cy="1967669"/>
          </a:xfrm>
        </p:spPr>
        <p:txBody>
          <a:bodyPr>
            <a:normAutofit/>
          </a:bodyPr>
          <a:lstStyle>
            <a:lvl1pPr marL="0" indent="0">
              <a:buNone/>
              <a:defRPr sz="2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p:cNvSpPr>
            <a:spLocks noGrp="1"/>
          </p:cNvSpPr>
          <p:nvPr>
            <p:ph type="ftr" sz="quarter" idx="11"/>
          </p:nvPr>
        </p:nvSpPr>
        <p:spPr>
          <a:xfrm>
            <a:off x="1901047" y="6356350"/>
            <a:ext cx="3091510" cy="365125"/>
          </a:xfrm>
        </p:spPr>
        <p:txBody>
          <a:bodyPr/>
          <a:lstStyle>
            <a:lvl1pPr>
              <a:defRPr>
                <a:solidFill>
                  <a:schemeClr val="accent1"/>
                </a:solidFill>
              </a:defRPr>
            </a:lvl1pPr>
          </a:lstStyle>
          <a:p>
            <a:endParaRPr lang="en-US" dirty="0"/>
          </a:p>
        </p:txBody>
      </p:sp>
      <p:sp>
        <p:nvSpPr>
          <p:cNvPr id="13" name="Slide Number Placeholder 5"/>
          <p:cNvSpPr>
            <a:spLocks noGrp="1"/>
          </p:cNvSpPr>
          <p:nvPr>
            <p:ph type="sldNum" sz="quarter" idx="12"/>
          </p:nvPr>
        </p:nvSpPr>
        <p:spPr>
          <a:xfrm>
            <a:off x="838200" y="6356350"/>
            <a:ext cx="1062847" cy="365125"/>
          </a:xfrm>
        </p:spPr>
        <p:txBody>
          <a:bodyPr/>
          <a:lstStyle>
            <a:lvl1pPr algn="l">
              <a:defRPr>
                <a:solidFill>
                  <a:schemeClr val="accent1"/>
                </a:solidFill>
              </a:defRPr>
            </a:lvl1pPr>
          </a:lstStyle>
          <a:p>
            <a:fld id="{68D9A393-2ABA-D84D-9B72-8E0E12B4E183}"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3669" y="6320171"/>
            <a:ext cx="2327518" cy="47166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19720-EF4C-8D42-BB65-043CFD260EB1}"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9A393-2ABA-D84D-9B72-8E0E12B4E183}" type="slidenum">
              <a:rPr lang="en-US" smtClean="0"/>
              <a:t>‹#›</a:t>
            </a:fld>
            <a:endParaRPr lang="en-US"/>
          </a:p>
        </p:txBody>
      </p:sp>
    </p:spTree>
    <p:extLst>
      <p:ext uri="{BB962C8B-B14F-4D97-AF65-F5344CB8AC3E}">
        <p14:creationId xmlns:p14="http://schemas.microsoft.com/office/powerpoint/2010/main" val="22465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4930" y="3715264"/>
            <a:ext cx="10628870" cy="1576989"/>
          </a:xfrm>
        </p:spPr>
        <p:txBody>
          <a:bodyPr anchor="b"/>
          <a:lstStyle>
            <a:lvl1pPr algn="l">
              <a:defRPr sz="6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724930" y="5384329"/>
            <a:ext cx="10628870" cy="8270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p:cNvSpPr>
            <a:spLocks noGrp="1"/>
          </p:cNvSpPr>
          <p:nvPr>
            <p:ph type="ftr" sz="quarter" idx="11"/>
          </p:nvPr>
        </p:nvSpPr>
        <p:spPr>
          <a:xfrm>
            <a:off x="1787777" y="6356350"/>
            <a:ext cx="3091510" cy="365125"/>
          </a:xfrm>
        </p:spPr>
        <p:txBody>
          <a:bodyPr/>
          <a:lstStyle>
            <a:lvl1pPr algn="l">
              <a:defRPr>
                <a:solidFill>
                  <a:schemeClr val="accent1"/>
                </a:solidFill>
              </a:defRPr>
            </a:lvl1pPr>
          </a:lstStyle>
          <a:p>
            <a:endParaRPr lang="en-US" dirty="0"/>
          </a:p>
        </p:txBody>
      </p:sp>
      <p:sp>
        <p:nvSpPr>
          <p:cNvPr id="8" name="Slide Number Placeholder 5"/>
          <p:cNvSpPr>
            <a:spLocks noGrp="1"/>
          </p:cNvSpPr>
          <p:nvPr>
            <p:ph type="sldNum" sz="quarter" idx="12"/>
          </p:nvPr>
        </p:nvSpPr>
        <p:spPr>
          <a:xfrm>
            <a:off x="724930" y="6356350"/>
            <a:ext cx="1062847" cy="365125"/>
          </a:xfrm>
        </p:spPr>
        <p:txBody>
          <a:bodyPr/>
          <a:lstStyle>
            <a:lvl1pPr algn="l">
              <a:defRPr>
                <a:solidFill>
                  <a:schemeClr val="accent1"/>
                </a:solidFill>
              </a:defRPr>
            </a:lvl1pPr>
          </a:lstStyle>
          <a:p>
            <a:fld id="{68D9A393-2ABA-D84D-9B72-8E0E12B4E183}" type="slidenum">
              <a:rPr lang="en-US" smtClean="0"/>
              <a:pPr/>
              <a:t>‹#›</a:t>
            </a:fld>
            <a:endParaRPr lang="en-US"/>
          </a:p>
        </p:txBody>
      </p:sp>
    </p:spTree>
    <p:extLst>
      <p:ext uri="{BB962C8B-B14F-4D97-AF65-F5344CB8AC3E}">
        <p14:creationId xmlns:p14="http://schemas.microsoft.com/office/powerpoint/2010/main" val="23445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19720-EF4C-8D42-BB65-043CFD260EB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9A393-2ABA-D84D-9B72-8E0E12B4E183}" type="slidenum">
              <a:rPr lang="en-US" smtClean="0"/>
              <a:t>‹#›</a:t>
            </a:fld>
            <a:endParaRPr lang="en-US"/>
          </a:p>
        </p:txBody>
      </p:sp>
    </p:spTree>
    <p:extLst>
      <p:ext uri="{BB962C8B-B14F-4D97-AF65-F5344CB8AC3E}">
        <p14:creationId xmlns:p14="http://schemas.microsoft.com/office/powerpoint/2010/main" val="521997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19720-EF4C-8D42-BB65-043CFD260EB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9A393-2ABA-D84D-9B72-8E0E12B4E183}" type="slidenum">
              <a:rPr lang="en-US" smtClean="0"/>
              <a:t>‹#›</a:t>
            </a:fld>
            <a:endParaRPr lang="en-US"/>
          </a:p>
        </p:txBody>
      </p:sp>
    </p:spTree>
    <p:extLst>
      <p:ext uri="{BB962C8B-B14F-4D97-AF65-F5344CB8AC3E}">
        <p14:creationId xmlns:p14="http://schemas.microsoft.com/office/powerpoint/2010/main" val="74627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4930" y="3715264"/>
            <a:ext cx="10628870" cy="1576989"/>
          </a:xfrm>
        </p:spPr>
        <p:txBody>
          <a:bodyPr anchor="b"/>
          <a:lstStyle>
            <a:lvl1pPr algn="l">
              <a:defRPr sz="6000" b="1" i="0">
                <a:solidFill>
                  <a:schemeClr val="accent1"/>
                </a:solidFill>
                <a:latin typeface="Aspira Demi" charset="0"/>
                <a:ea typeface="Aspira Demi" charset="0"/>
                <a:cs typeface="Aspira Demi" charset="0"/>
              </a:defRPr>
            </a:lvl1pPr>
          </a:lstStyle>
          <a:p>
            <a:r>
              <a:rPr lang="en-US" dirty="0"/>
              <a:t>Click to edit Master title style</a:t>
            </a:r>
          </a:p>
        </p:txBody>
      </p:sp>
      <p:sp>
        <p:nvSpPr>
          <p:cNvPr id="3" name="Subtitle 2"/>
          <p:cNvSpPr>
            <a:spLocks noGrp="1"/>
          </p:cNvSpPr>
          <p:nvPr>
            <p:ph type="subTitle" idx="1"/>
          </p:nvPr>
        </p:nvSpPr>
        <p:spPr>
          <a:xfrm>
            <a:off x="724930" y="5384329"/>
            <a:ext cx="10628870" cy="827001"/>
          </a:xfrm>
        </p:spPr>
        <p:txBody>
          <a:bodyPr/>
          <a:lstStyle>
            <a:lvl1pPr marL="0" indent="0" algn="l">
              <a:buNone/>
              <a:defRPr sz="2400" b="0" i="0">
                <a:solidFill>
                  <a:schemeClr val="accent1"/>
                </a:solidFill>
                <a:latin typeface="Aspira Light" charset="0"/>
                <a:ea typeface="Aspira Light" charset="0"/>
                <a:cs typeface="Aspir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p:cNvSpPr>
            <a:spLocks noGrp="1"/>
          </p:cNvSpPr>
          <p:nvPr>
            <p:ph type="ftr" sz="quarter" idx="11"/>
          </p:nvPr>
        </p:nvSpPr>
        <p:spPr>
          <a:xfrm>
            <a:off x="1787777" y="6356350"/>
            <a:ext cx="3091510" cy="365125"/>
          </a:xfrm>
        </p:spPr>
        <p:txBody>
          <a:bodyPr/>
          <a:lstStyle>
            <a:lvl1pPr algn="l">
              <a:defRPr>
                <a:solidFill>
                  <a:schemeClr val="accent1"/>
                </a:solidFill>
              </a:defRPr>
            </a:lvl1pPr>
          </a:lstStyle>
          <a:p>
            <a:endParaRPr lang="en-US" dirty="0"/>
          </a:p>
        </p:txBody>
      </p:sp>
      <p:sp>
        <p:nvSpPr>
          <p:cNvPr id="8" name="Slide Number Placeholder 5"/>
          <p:cNvSpPr>
            <a:spLocks noGrp="1"/>
          </p:cNvSpPr>
          <p:nvPr>
            <p:ph type="sldNum" sz="quarter" idx="12"/>
          </p:nvPr>
        </p:nvSpPr>
        <p:spPr>
          <a:xfrm>
            <a:off x="724930" y="6356350"/>
            <a:ext cx="1062847" cy="365125"/>
          </a:xfrm>
        </p:spPr>
        <p:txBody>
          <a:bodyPr/>
          <a:lstStyle>
            <a:lvl1pPr algn="l">
              <a:defRPr>
                <a:solidFill>
                  <a:schemeClr val="accent1"/>
                </a:solidFill>
              </a:defRPr>
            </a:lvl1pPr>
          </a:lstStyle>
          <a:p>
            <a:fld id="{68D9A393-2ABA-D84D-9B72-8E0E12B4E1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accent1"/>
                </a:solidFill>
                <a:latin typeface="Aspira Demi" charset="0"/>
                <a:ea typeface="Aspira Demi" charset="0"/>
                <a:cs typeface="Aspira Demi"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901047" y="6356350"/>
            <a:ext cx="3091510" cy="365125"/>
          </a:xfr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838200" y="6356350"/>
            <a:ext cx="1062847" cy="365125"/>
          </a:xfrm>
        </p:spPr>
        <p:txBody>
          <a:bodyPr/>
          <a:lstStyle>
            <a:lvl1pPr algn="l">
              <a:defRPr>
                <a:solidFill>
                  <a:schemeClr val="bg1"/>
                </a:solidFill>
              </a:defRPr>
            </a:lvl1pPr>
          </a:lstStyle>
          <a:p>
            <a:fld id="{68D9A393-2ABA-D84D-9B72-8E0E12B4E183}" type="slidenum">
              <a:rPr lang="en-US" smtClean="0"/>
              <a:pPr/>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3669" y="6320171"/>
            <a:ext cx="2327518" cy="471666"/>
          </a:xfrm>
          <a:prstGeom prst="rect">
            <a:avLst/>
          </a:prstGeom>
        </p:spPr>
      </p:pic>
    </p:spTree>
    <p:extLst>
      <p:ext uri="{BB962C8B-B14F-4D97-AF65-F5344CB8AC3E}">
        <p14:creationId xmlns:p14="http://schemas.microsoft.com/office/powerpoint/2010/main" val="198076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bg1"/>
                </a:solidFill>
                <a:latin typeface="Aspira Demi" charset="0"/>
                <a:ea typeface="Aspira Demi" charset="0"/>
                <a:cs typeface="Aspira Demi"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solidFill>
                  <a:schemeClr val="bg1"/>
                </a:solidFill>
                <a:latin typeface="Aspira Light" charset="0"/>
                <a:ea typeface="Aspira Light" charset="0"/>
                <a:cs typeface="Aspira Light" charset="0"/>
              </a:defRPr>
            </a:lvl1pPr>
            <a:lvl2pPr>
              <a:defRPr b="0" i="0">
                <a:solidFill>
                  <a:schemeClr val="bg1"/>
                </a:solidFill>
                <a:latin typeface="Aspira Light" charset="0"/>
                <a:ea typeface="Aspira Light" charset="0"/>
                <a:cs typeface="Aspira Light" charset="0"/>
              </a:defRPr>
            </a:lvl2pPr>
            <a:lvl3pPr>
              <a:defRPr b="0" i="0">
                <a:solidFill>
                  <a:schemeClr val="bg1"/>
                </a:solidFill>
                <a:latin typeface="Aspira Light" charset="0"/>
                <a:ea typeface="Aspira Light" charset="0"/>
                <a:cs typeface="Aspira Light" charset="0"/>
              </a:defRPr>
            </a:lvl3pPr>
            <a:lvl4pPr>
              <a:defRPr b="0" i="0">
                <a:solidFill>
                  <a:schemeClr val="bg1"/>
                </a:solidFill>
                <a:latin typeface="Aspira Light" charset="0"/>
                <a:ea typeface="Aspira Light" charset="0"/>
                <a:cs typeface="Aspira Light" charset="0"/>
              </a:defRPr>
            </a:lvl4pPr>
            <a:lvl5pPr>
              <a:defRPr b="0" i="0">
                <a:solidFill>
                  <a:schemeClr val="bg1"/>
                </a:solidFill>
                <a:latin typeface="Aspira Light" charset="0"/>
                <a:ea typeface="Aspira Light" charset="0"/>
                <a:cs typeface="Aspir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901047" y="6356350"/>
            <a:ext cx="3091510" cy="365125"/>
          </a:xfr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838200" y="6356350"/>
            <a:ext cx="1062847" cy="365125"/>
          </a:xfrm>
        </p:spPr>
        <p:txBody>
          <a:bodyPr/>
          <a:lstStyle>
            <a:lvl1pPr algn="l">
              <a:defRPr>
                <a:solidFill>
                  <a:schemeClr val="bg1"/>
                </a:solidFill>
              </a:defRPr>
            </a:lvl1pPr>
          </a:lstStyle>
          <a:p>
            <a:fld id="{68D9A393-2ABA-D84D-9B72-8E0E12B4E183}"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332" y="6324984"/>
            <a:ext cx="2320855" cy="47267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p:cNvSpPr/>
          <p:nvPr userDrawn="1"/>
        </p:nvSpPr>
        <p:spPr>
          <a:xfrm>
            <a:off x="0" y="6264067"/>
            <a:ext cx="12192000" cy="593933"/>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chemeClr val="accent1"/>
                </a:solidFill>
                <a:latin typeface="Aspira Demi" charset="0"/>
                <a:ea typeface="Aspira Demi" charset="0"/>
                <a:cs typeface="Aspira Demi"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901047" y="6356350"/>
            <a:ext cx="309151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8200" y="6356350"/>
            <a:ext cx="1062847" cy="365125"/>
          </a:xfrm>
        </p:spPr>
        <p:txBody>
          <a:bodyPr/>
          <a:lstStyle>
            <a:lvl1pPr algn="l">
              <a:defRPr>
                <a:solidFill>
                  <a:schemeClr val="bg1"/>
                </a:solidFill>
              </a:defRPr>
            </a:lvl1pPr>
          </a:lstStyle>
          <a:p>
            <a:fld id="{68D9A393-2ABA-D84D-9B72-8E0E12B4E183}"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332" y="6324984"/>
            <a:ext cx="2320855" cy="47267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6264067"/>
            <a:ext cx="12192000" cy="59393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chemeClr val="accent1"/>
                </a:solidFill>
                <a:latin typeface="Aspira Demi" charset="0"/>
                <a:ea typeface="Aspira Demi" charset="0"/>
                <a:cs typeface="Aspira Demi"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901047" y="6356350"/>
            <a:ext cx="309151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8200" y="6356350"/>
            <a:ext cx="1062847" cy="365125"/>
          </a:xfrm>
        </p:spPr>
        <p:txBody>
          <a:bodyPr/>
          <a:lstStyle>
            <a:lvl1pPr algn="l">
              <a:defRPr>
                <a:solidFill>
                  <a:schemeClr val="bg1"/>
                </a:solidFill>
              </a:defRPr>
            </a:lvl1pPr>
          </a:lstStyle>
          <a:p>
            <a:fld id="{68D9A393-2ABA-D84D-9B72-8E0E12B4E183}"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332" y="6324984"/>
            <a:ext cx="2320855" cy="47267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p:cNvSpPr/>
          <p:nvPr userDrawn="1"/>
        </p:nvSpPr>
        <p:spPr>
          <a:xfrm>
            <a:off x="0" y="690"/>
            <a:ext cx="12192000" cy="593933"/>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7602" y="61607"/>
            <a:ext cx="2320855" cy="472679"/>
          </a:xfrm>
          <a:prstGeom prst="rect">
            <a:avLst/>
          </a:prstGeom>
        </p:spPr>
      </p:pic>
      <p:sp>
        <p:nvSpPr>
          <p:cNvPr id="2" name="Title 1"/>
          <p:cNvSpPr>
            <a:spLocks noGrp="1"/>
          </p:cNvSpPr>
          <p:nvPr>
            <p:ph type="title"/>
          </p:nvPr>
        </p:nvSpPr>
        <p:spPr/>
        <p:txBody>
          <a:bodyPr/>
          <a:lstStyle>
            <a:lvl1pPr>
              <a:defRPr b="1" i="0">
                <a:solidFill>
                  <a:schemeClr val="accent1"/>
                </a:solidFill>
                <a:latin typeface="Aspira Demi" charset="0"/>
                <a:ea typeface="Aspira Demi" charset="0"/>
                <a:cs typeface="Aspira Demi"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1901047" y="6356350"/>
            <a:ext cx="3091510" cy="365125"/>
          </a:xfrm>
        </p:spPr>
        <p:txBody>
          <a:bodyPr/>
          <a:lstStyle>
            <a:lvl1pPr>
              <a:defRPr>
                <a:solidFill>
                  <a:schemeClr val="accent3"/>
                </a:solidFill>
              </a:defRPr>
            </a:lvl1pPr>
          </a:lstStyle>
          <a:p>
            <a:endParaRPr lang="en-US" dirty="0"/>
          </a:p>
        </p:txBody>
      </p:sp>
      <p:sp>
        <p:nvSpPr>
          <p:cNvPr id="10" name="Slide Number Placeholder 5"/>
          <p:cNvSpPr>
            <a:spLocks noGrp="1"/>
          </p:cNvSpPr>
          <p:nvPr>
            <p:ph type="sldNum" sz="quarter" idx="12"/>
          </p:nvPr>
        </p:nvSpPr>
        <p:spPr>
          <a:xfrm>
            <a:off x="838200" y="6356350"/>
            <a:ext cx="1062847" cy="365125"/>
          </a:xfrm>
        </p:spPr>
        <p:txBody>
          <a:bodyPr/>
          <a:lstStyle>
            <a:lvl1pPr algn="l">
              <a:defRPr>
                <a:solidFill>
                  <a:schemeClr val="accent3"/>
                </a:solidFill>
              </a:defRPr>
            </a:lvl1pPr>
          </a:lstStyle>
          <a:p>
            <a:fld id="{68D9A393-2ABA-D84D-9B72-8E0E12B4E1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12192000" cy="593933"/>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7602" y="61607"/>
            <a:ext cx="2320855" cy="472679"/>
          </a:xfrm>
          <a:prstGeom prst="rect">
            <a:avLst/>
          </a:prstGeom>
        </p:spPr>
      </p:pic>
      <p:sp>
        <p:nvSpPr>
          <p:cNvPr id="2" name="Title 1"/>
          <p:cNvSpPr>
            <a:spLocks noGrp="1"/>
          </p:cNvSpPr>
          <p:nvPr>
            <p:ph type="title"/>
          </p:nvPr>
        </p:nvSpPr>
        <p:spPr/>
        <p:txBody>
          <a:bodyPr/>
          <a:lstStyle>
            <a:lvl1pPr>
              <a:defRPr b="1" i="0">
                <a:solidFill>
                  <a:schemeClr val="accent1"/>
                </a:solidFill>
                <a:latin typeface="Aspira Demi" charset="0"/>
                <a:ea typeface="Aspira Demi" charset="0"/>
                <a:cs typeface="Aspira Demi"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chemeClr val="accent1"/>
                </a:solidFill>
                <a:latin typeface="Aspira Light" charset="0"/>
                <a:ea typeface="Aspira Light" charset="0"/>
                <a:cs typeface="Aspira Light" charset="0"/>
              </a:defRPr>
            </a:lvl1pPr>
            <a:lvl2pPr>
              <a:defRPr b="0" i="0">
                <a:solidFill>
                  <a:schemeClr val="accent1"/>
                </a:solidFill>
                <a:latin typeface="Aspira Light" charset="0"/>
                <a:ea typeface="Aspira Light" charset="0"/>
                <a:cs typeface="Aspira Light" charset="0"/>
              </a:defRPr>
            </a:lvl2pPr>
            <a:lvl3pPr>
              <a:defRPr b="0" i="0">
                <a:solidFill>
                  <a:schemeClr val="accent1"/>
                </a:solidFill>
                <a:latin typeface="Aspira Light" charset="0"/>
                <a:ea typeface="Aspira Light" charset="0"/>
                <a:cs typeface="Aspira Light" charset="0"/>
              </a:defRPr>
            </a:lvl3pPr>
            <a:lvl4pPr>
              <a:defRPr b="0" i="0">
                <a:solidFill>
                  <a:schemeClr val="accent1"/>
                </a:solidFill>
                <a:latin typeface="Aspira Light" charset="0"/>
                <a:ea typeface="Aspira Light" charset="0"/>
                <a:cs typeface="Aspira Light" charset="0"/>
              </a:defRPr>
            </a:lvl4pPr>
            <a:lvl5pPr>
              <a:defRPr b="0" i="0">
                <a:solidFill>
                  <a:schemeClr val="accent1"/>
                </a:solidFill>
                <a:latin typeface="Aspira Light" charset="0"/>
                <a:ea typeface="Aspira Light" charset="0"/>
                <a:cs typeface="Aspira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1901047" y="6356350"/>
            <a:ext cx="3091510" cy="365125"/>
          </a:xfrm>
        </p:spPr>
        <p:txBody>
          <a:bodyPr/>
          <a:lstStyle>
            <a:lvl1pPr>
              <a:defRPr>
                <a:solidFill>
                  <a:schemeClr val="accent3"/>
                </a:solidFill>
              </a:defRPr>
            </a:lvl1pPr>
          </a:lstStyle>
          <a:p>
            <a:endParaRPr lang="en-US" dirty="0"/>
          </a:p>
        </p:txBody>
      </p:sp>
      <p:sp>
        <p:nvSpPr>
          <p:cNvPr id="10" name="Slide Number Placeholder 5"/>
          <p:cNvSpPr>
            <a:spLocks noGrp="1"/>
          </p:cNvSpPr>
          <p:nvPr>
            <p:ph type="sldNum" sz="quarter" idx="12"/>
          </p:nvPr>
        </p:nvSpPr>
        <p:spPr>
          <a:xfrm>
            <a:off x="838200" y="6356350"/>
            <a:ext cx="1062847" cy="365125"/>
          </a:xfrm>
        </p:spPr>
        <p:txBody>
          <a:bodyPr/>
          <a:lstStyle>
            <a:lvl1pPr algn="l">
              <a:defRPr>
                <a:solidFill>
                  <a:schemeClr val="accent3"/>
                </a:solidFill>
              </a:defRPr>
            </a:lvl1pPr>
          </a:lstStyle>
          <a:p>
            <a:fld id="{68D9A393-2ABA-D84D-9B72-8E0E12B4E1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19720-EF4C-8D42-BB65-043CFD260EB1}" type="datetimeFigureOut">
              <a:rPr lang="en-US" smtClean="0"/>
              <a:t>3/24/2020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9A393-2ABA-D84D-9B72-8E0E12B4E183}" type="slidenum">
              <a:rPr lang="en-US" smtClean="0"/>
              <a:t>‹#›</a:t>
            </a:fld>
            <a:endParaRPr lang="en-US"/>
          </a:p>
        </p:txBody>
      </p:sp>
    </p:spTree>
    <p:extLst>
      <p:ext uri="{BB962C8B-B14F-4D97-AF65-F5344CB8AC3E}">
        <p14:creationId xmlns:p14="http://schemas.microsoft.com/office/powerpoint/2010/main" val="176072821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0" r:id="rId4"/>
    <p:sldLayoutId id="2147483662" r:id="rId5"/>
    <p:sldLayoutId id="2147483667" r:id="rId6"/>
    <p:sldLayoutId id="2147483663" r:id="rId7"/>
    <p:sldLayoutId id="2147483668" r:id="rId8"/>
    <p:sldLayoutId id="2147483664" r:id="rId9"/>
    <p:sldLayoutId id="2147483665" r:id="rId10"/>
    <p:sldLayoutId id="2147483651" r:id="rId11"/>
    <p:sldLayoutId id="2147483652" r:id="rId12"/>
    <p:sldLayoutId id="2147483669" r:id="rId13"/>
    <p:sldLayoutId id="2147483653" r:id="rId14"/>
    <p:sldLayoutId id="2147483654" r:id="rId15"/>
    <p:sldLayoutId id="2147483655" r:id="rId16"/>
    <p:sldLayoutId id="2147483656" r:id="rId17"/>
    <p:sldLayoutId id="2147483666"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support@nervecentresoftware.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549" y="3567795"/>
            <a:ext cx="7319291" cy="1707985"/>
          </a:xfrm>
        </p:spPr>
        <p:txBody>
          <a:bodyPr>
            <a:normAutofit/>
          </a:bodyPr>
          <a:lstStyle/>
          <a:p>
            <a:r>
              <a:rPr lang="en-US" dirty="0">
                <a:latin typeface="Aspira Demi"/>
              </a:rPr>
              <a:t>COVID How-To Guide</a:t>
            </a:r>
          </a:p>
        </p:txBody>
      </p:sp>
      <p:pic>
        <p:nvPicPr>
          <p:cNvPr id="9" name="Picture 8">
            <a:extLst>
              <a:ext uri="{FF2B5EF4-FFF2-40B4-BE49-F238E27FC236}">
                <a16:creationId xmlns:a16="http://schemas.microsoft.com/office/drawing/2014/main" id="{1D5F7211-2884-441B-812B-FB8EBF773CD7}"/>
              </a:ext>
            </a:extLst>
          </p:cNvPr>
          <p:cNvPicPr>
            <a:picLocks noChangeAspect="1"/>
          </p:cNvPicPr>
          <p:nvPr/>
        </p:nvPicPr>
        <p:blipFill>
          <a:blip r:embed="rId3"/>
          <a:stretch>
            <a:fillRect/>
          </a:stretch>
        </p:blipFill>
        <p:spPr>
          <a:xfrm>
            <a:off x="7794840" y="307835"/>
            <a:ext cx="4062992" cy="6550165"/>
          </a:xfrm>
          <a:prstGeom prst="rect">
            <a:avLst/>
          </a:prstGeom>
        </p:spPr>
      </p:pic>
      <p:sp>
        <p:nvSpPr>
          <p:cNvPr id="7" name="Title 1">
            <a:extLst>
              <a:ext uri="{FF2B5EF4-FFF2-40B4-BE49-F238E27FC236}">
                <a16:creationId xmlns:a16="http://schemas.microsoft.com/office/drawing/2014/main" id="{75B81DA4-D62E-4220-9D54-67BCDAA1B18A}"/>
              </a:ext>
            </a:extLst>
          </p:cNvPr>
          <p:cNvSpPr txBox="1">
            <a:spLocks/>
          </p:cNvSpPr>
          <p:nvPr/>
        </p:nvSpPr>
        <p:spPr>
          <a:xfrm>
            <a:off x="475548" y="5275780"/>
            <a:ext cx="5872699" cy="86729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i="0" kern="1200">
                <a:solidFill>
                  <a:schemeClr val="accent1"/>
                </a:solidFill>
                <a:latin typeface="Aspira Demi" charset="0"/>
                <a:ea typeface="Aspira Demi" charset="0"/>
                <a:cs typeface="Aspira Demi" charset="0"/>
              </a:defRPr>
            </a:lvl1pPr>
          </a:lstStyle>
          <a:p>
            <a:fld id="{898E425E-954B-4C38-8211-1C7716F3834C}" type="datetime2">
              <a:rPr lang="en-GB" sz="2400" smtClean="0">
                <a:latin typeface="Aspira Light" pitchFamily="50" charset="0"/>
                <a:cs typeface="Calibri" panose="020F0502020204030204" pitchFamily="34" charset="0"/>
              </a:rPr>
              <a:t>Tuesday, 24 March 2020</a:t>
            </a:fld>
            <a:endParaRPr lang="en-GB" sz="2400" dirty="0">
              <a:latin typeface="Aspira Light" pitchFamily="50" charset="0"/>
              <a:cs typeface="Calibri" panose="020F0502020204030204" pitchFamily="34" charset="0"/>
            </a:endParaRPr>
          </a:p>
          <a:p>
            <a:r>
              <a:rPr lang="en-GB" sz="2400" dirty="0">
                <a:latin typeface="Aspira Light" pitchFamily="50" charset="0"/>
                <a:cs typeface="Calibri" panose="020F0502020204030204" pitchFamily="34" charset="0"/>
              </a:rPr>
              <a:t>Paul Latimer – Clinical Consultant Team Lead</a:t>
            </a:r>
            <a:endParaRPr lang="en-US" sz="2400" dirty="0">
              <a:latin typeface="Aspira Light" pitchFamily="50" charset="0"/>
              <a:cs typeface="Calibri" panose="020F0502020204030204" pitchFamily="34" charset="0"/>
            </a:endParaRPr>
          </a:p>
        </p:txBody>
      </p:sp>
    </p:spTree>
    <p:extLst>
      <p:ext uri="{BB962C8B-B14F-4D97-AF65-F5344CB8AC3E}">
        <p14:creationId xmlns:p14="http://schemas.microsoft.com/office/powerpoint/2010/main" val="12187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3D73-C155-44D1-BBAE-4A363D696B79}"/>
              </a:ext>
            </a:extLst>
          </p:cNvPr>
          <p:cNvSpPr>
            <a:spLocks noGrp="1"/>
          </p:cNvSpPr>
          <p:nvPr>
            <p:ph type="title"/>
          </p:nvPr>
        </p:nvSpPr>
        <p:spPr>
          <a:xfrm>
            <a:off x="725905" y="-297657"/>
            <a:ext cx="10515600" cy="1325563"/>
          </a:xfrm>
        </p:spPr>
        <p:txBody>
          <a:bodyPr/>
          <a:lstStyle/>
          <a:p>
            <a:r>
              <a:rPr lang="en-GB" dirty="0"/>
              <a:t>Edit or view the note</a:t>
            </a:r>
          </a:p>
        </p:txBody>
      </p:sp>
      <p:sp>
        <p:nvSpPr>
          <p:cNvPr id="3" name="Content Placeholder 2">
            <a:extLst>
              <a:ext uri="{FF2B5EF4-FFF2-40B4-BE49-F238E27FC236}">
                <a16:creationId xmlns:a16="http://schemas.microsoft.com/office/drawing/2014/main" id="{0DC0EB22-3129-41FC-8E83-F7330E43A3D6}"/>
              </a:ext>
            </a:extLst>
          </p:cNvPr>
          <p:cNvSpPr>
            <a:spLocks noGrp="1"/>
          </p:cNvSpPr>
          <p:nvPr>
            <p:ph idx="1"/>
          </p:nvPr>
        </p:nvSpPr>
        <p:spPr>
          <a:xfrm>
            <a:off x="167268" y="898358"/>
            <a:ext cx="8218449" cy="5278605"/>
          </a:xfrm>
        </p:spPr>
        <p:txBody>
          <a:bodyPr>
            <a:normAutofit/>
          </a:bodyPr>
          <a:lstStyle/>
          <a:p>
            <a:pPr marL="0" indent="0">
              <a:buNone/>
            </a:pPr>
            <a:r>
              <a:rPr lang="en-GB" dirty="0"/>
              <a:t>There will be some users who do not need to edit the note.  The remove this function follow the steps below:</a:t>
            </a:r>
          </a:p>
          <a:p>
            <a:r>
              <a:rPr lang="en-GB" dirty="0"/>
              <a:t>Go to Admin pages</a:t>
            </a:r>
          </a:p>
          <a:p>
            <a:r>
              <a:rPr lang="en-GB" dirty="0"/>
              <a:t>In Admin select ‘User Permissions’</a:t>
            </a:r>
          </a:p>
          <a:p>
            <a:r>
              <a:rPr lang="en-GB" dirty="0"/>
              <a:t>Select ‘Notes’</a:t>
            </a:r>
          </a:p>
          <a:p>
            <a:r>
              <a:rPr lang="en-GB" dirty="0"/>
              <a:t>Scroll across the page to find the note type you have created</a:t>
            </a:r>
          </a:p>
          <a:p>
            <a:r>
              <a:rPr lang="en-GB" dirty="0"/>
              <a:t>All users will default to Edit the note.  Double click on the option next to the user type and select either ‘View (allows the user to view but not edit the note), or ‘None’ (removes the note from the user) </a:t>
            </a:r>
          </a:p>
        </p:txBody>
      </p:sp>
      <p:pic>
        <p:nvPicPr>
          <p:cNvPr id="4" name="Picture 3">
            <a:extLst>
              <a:ext uri="{FF2B5EF4-FFF2-40B4-BE49-F238E27FC236}">
                <a16:creationId xmlns:a16="http://schemas.microsoft.com/office/drawing/2014/main" id="{A415089C-4936-444D-BB02-EAF3A0A1D4DF}"/>
              </a:ext>
            </a:extLst>
          </p:cNvPr>
          <p:cNvPicPr>
            <a:picLocks noChangeAspect="1"/>
          </p:cNvPicPr>
          <p:nvPr/>
        </p:nvPicPr>
        <p:blipFill>
          <a:blip r:embed="rId2"/>
          <a:stretch>
            <a:fillRect/>
          </a:stretch>
        </p:blipFill>
        <p:spPr>
          <a:xfrm>
            <a:off x="6289223" y="1889259"/>
            <a:ext cx="1797796" cy="1325564"/>
          </a:xfrm>
          <a:prstGeom prst="rect">
            <a:avLst/>
          </a:prstGeom>
        </p:spPr>
      </p:pic>
      <p:pic>
        <p:nvPicPr>
          <p:cNvPr id="5" name="Picture 4">
            <a:extLst>
              <a:ext uri="{FF2B5EF4-FFF2-40B4-BE49-F238E27FC236}">
                <a16:creationId xmlns:a16="http://schemas.microsoft.com/office/drawing/2014/main" id="{48CFBB2C-A06A-4DBD-92F2-A8004CD017AC}"/>
              </a:ext>
            </a:extLst>
          </p:cNvPr>
          <p:cNvPicPr>
            <a:picLocks noChangeAspect="1"/>
          </p:cNvPicPr>
          <p:nvPr/>
        </p:nvPicPr>
        <p:blipFill>
          <a:blip r:embed="rId3"/>
          <a:stretch>
            <a:fillRect/>
          </a:stretch>
        </p:blipFill>
        <p:spPr>
          <a:xfrm>
            <a:off x="8670611" y="2552041"/>
            <a:ext cx="2286000" cy="3543300"/>
          </a:xfrm>
          <a:prstGeom prst="rect">
            <a:avLst/>
          </a:prstGeom>
        </p:spPr>
      </p:pic>
      <p:cxnSp>
        <p:nvCxnSpPr>
          <p:cNvPr id="6" name="Straight Arrow Connector 5">
            <a:extLst>
              <a:ext uri="{FF2B5EF4-FFF2-40B4-BE49-F238E27FC236}">
                <a16:creationId xmlns:a16="http://schemas.microsoft.com/office/drawing/2014/main" id="{D9901599-0CBF-40BC-A5F7-0B876E3450C6}"/>
              </a:ext>
            </a:extLst>
          </p:cNvPr>
          <p:cNvCxnSpPr>
            <a:cxnSpLocks/>
          </p:cNvCxnSpPr>
          <p:nvPr/>
        </p:nvCxnSpPr>
        <p:spPr>
          <a:xfrm flipV="1">
            <a:off x="5424576" y="2051824"/>
            <a:ext cx="864647" cy="3312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2E549D-9CE4-4767-97DF-06F5F5E2DCB2}"/>
              </a:ext>
            </a:extLst>
          </p:cNvPr>
          <p:cNvCxnSpPr>
            <a:cxnSpLocks/>
          </p:cNvCxnSpPr>
          <p:nvPr/>
        </p:nvCxnSpPr>
        <p:spPr>
          <a:xfrm flipV="1">
            <a:off x="2531327" y="2633323"/>
            <a:ext cx="4054487" cy="45715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0555A3-921C-4EAC-9833-7C46056D3CD9}"/>
              </a:ext>
            </a:extLst>
          </p:cNvPr>
          <p:cNvCxnSpPr>
            <a:cxnSpLocks/>
          </p:cNvCxnSpPr>
          <p:nvPr/>
        </p:nvCxnSpPr>
        <p:spPr>
          <a:xfrm>
            <a:off x="6869151" y="5568626"/>
            <a:ext cx="233060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87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022299-699A-4E7C-885D-2F84802D0902}"/>
              </a:ext>
            </a:extLst>
          </p:cNvPr>
          <p:cNvPicPr>
            <a:picLocks noChangeAspect="1"/>
          </p:cNvPicPr>
          <p:nvPr/>
        </p:nvPicPr>
        <p:blipFill>
          <a:blip r:embed="rId3"/>
          <a:stretch>
            <a:fillRect/>
          </a:stretch>
        </p:blipFill>
        <p:spPr>
          <a:xfrm>
            <a:off x="744905" y="1565585"/>
            <a:ext cx="3819486" cy="1863415"/>
          </a:xfrm>
          <a:prstGeom prst="rect">
            <a:avLst/>
          </a:prstGeom>
        </p:spPr>
      </p:pic>
      <p:pic>
        <p:nvPicPr>
          <p:cNvPr id="5" name="Picture 4">
            <a:extLst>
              <a:ext uri="{FF2B5EF4-FFF2-40B4-BE49-F238E27FC236}">
                <a16:creationId xmlns:a16="http://schemas.microsoft.com/office/drawing/2014/main" id="{7AE91B65-77BA-40EA-B4D2-2D2971C331A4}"/>
              </a:ext>
            </a:extLst>
          </p:cNvPr>
          <p:cNvPicPr>
            <a:picLocks noChangeAspect="1"/>
          </p:cNvPicPr>
          <p:nvPr/>
        </p:nvPicPr>
        <p:blipFill>
          <a:blip r:embed="rId4"/>
          <a:stretch>
            <a:fillRect/>
          </a:stretch>
        </p:blipFill>
        <p:spPr>
          <a:xfrm>
            <a:off x="744905" y="4294729"/>
            <a:ext cx="2472336" cy="1518663"/>
          </a:xfrm>
          <a:prstGeom prst="rect">
            <a:avLst/>
          </a:prstGeom>
        </p:spPr>
      </p:pic>
      <p:pic>
        <p:nvPicPr>
          <p:cNvPr id="6" name="Picture 5">
            <a:extLst>
              <a:ext uri="{FF2B5EF4-FFF2-40B4-BE49-F238E27FC236}">
                <a16:creationId xmlns:a16="http://schemas.microsoft.com/office/drawing/2014/main" id="{DDCE0A07-4767-4A68-9C14-C6B79F401F34}"/>
              </a:ext>
            </a:extLst>
          </p:cNvPr>
          <p:cNvPicPr>
            <a:picLocks noChangeAspect="1"/>
          </p:cNvPicPr>
          <p:nvPr/>
        </p:nvPicPr>
        <p:blipFill>
          <a:blip r:embed="rId5"/>
          <a:stretch>
            <a:fillRect/>
          </a:stretch>
        </p:blipFill>
        <p:spPr>
          <a:xfrm>
            <a:off x="3350227" y="4294729"/>
            <a:ext cx="2427670" cy="1525737"/>
          </a:xfrm>
          <a:prstGeom prst="rect">
            <a:avLst/>
          </a:prstGeom>
        </p:spPr>
      </p:pic>
      <p:pic>
        <p:nvPicPr>
          <p:cNvPr id="7" name="Picture 6">
            <a:extLst>
              <a:ext uri="{FF2B5EF4-FFF2-40B4-BE49-F238E27FC236}">
                <a16:creationId xmlns:a16="http://schemas.microsoft.com/office/drawing/2014/main" id="{F6B164FF-4E0A-462F-98DD-E742C80FD3C2}"/>
              </a:ext>
            </a:extLst>
          </p:cNvPr>
          <p:cNvPicPr>
            <a:picLocks noChangeAspect="1"/>
          </p:cNvPicPr>
          <p:nvPr/>
        </p:nvPicPr>
        <p:blipFill>
          <a:blip r:embed="rId6"/>
          <a:stretch>
            <a:fillRect/>
          </a:stretch>
        </p:blipFill>
        <p:spPr>
          <a:xfrm>
            <a:off x="5910883" y="4284741"/>
            <a:ext cx="2462803" cy="1535725"/>
          </a:xfrm>
          <a:prstGeom prst="rect">
            <a:avLst/>
          </a:prstGeom>
        </p:spPr>
      </p:pic>
      <p:sp>
        <p:nvSpPr>
          <p:cNvPr id="8" name="TextBox 7">
            <a:extLst>
              <a:ext uri="{FF2B5EF4-FFF2-40B4-BE49-F238E27FC236}">
                <a16:creationId xmlns:a16="http://schemas.microsoft.com/office/drawing/2014/main" id="{AB1DDDF5-445B-4523-822F-4E11F8DEA99A}"/>
              </a:ext>
            </a:extLst>
          </p:cNvPr>
          <p:cNvSpPr txBox="1"/>
          <p:nvPr/>
        </p:nvSpPr>
        <p:spPr>
          <a:xfrm>
            <a:off x="998692" y="1137036"/>
            <a:ext cx="3311912" cy="369332"/>
          </a:xfrm>
          <a:prstGeom prst="rect">
            <a:avLst/>
          </a:prstGeom>
          <a:noFill/>
        </p:spPr>
        <p:txBody>
          <a:bodyPr wrap="square" rtlCol="0">
            <a:spAutoFit/>
          </a:bodyPr>
          <a:lstStyle/>
          <a:p>
            <a:r>
              <a:rPr lang="en-GB"/>
              <a:t>View on Adult Dashboard profile</a:t>
            </a:r>
            <a:endParaRPr lang="en-GB" dirty="0"/>
          </a:p>
        </p:txBody>
      </p:sp>
      <p:sp>
        <p:nvSpPr>
          <p:cNvPr id="9" name="TextBox 8">
            <a:extLst>
              <a:ext uri="{FF2B5EF4-FFF2-40B4-BE49-F238E27FC236}">
                <a16:creationId xmlns:a16="http://schemas.microsoft.com/office/drawing/2014/main" id="{25A32D3A-3B8C-4EE5-B49E-E6FC28D84D0F}"/>
              </a:ext>
            </a:extLst>
          </p:cNvPr>
          <p:cNvSpPr txBox="1"/>
          <p:nvPr/>
        </p:nvSpPr>
        <p:spPr>
          <a:xfrm>
            <a:off x="8880088" y="4668644"/>
            <a:ext cx="2462803" cy="923330"/>
          </a:xfrm>
          <a:prstGeom prst="rect">
            <a:avLst/>
          </a:prstGeom>
          <a:noFill/>
        </p:spPr>
        <p:txBody>
          <a:bodyPr wrap="square" rtlCol="0">
            <a:spAutoFit/>
          </a:bodyPr>
          <a:lstStyle/>
          <a:p>
            <a:r>
              <a:rPr lang="en-GB"/>
              <a:t>View on Patient Details page using the Adult Nurse Profile</a:t>
            </a:r>
            <a:endParaRPr lang="en-GB" dirty="0"/>
          </a:p>
        </p:txBody>
      </p:sp>
      <p:sp>
        <p:nvSpPr>
          <p:cNvPr id="10" name="Title 1">
            <a:extLst>
              <a:ext uri="{FF2B5EF4-FFF2-40B4-BE49-F238E27FC236}">
                <a16:creationId xmlns:a16="http://schemas.microsoft.com/office/drawing/2014/main" id="{912DE2CF-7C8B-4740-B832-3A5225A7384A}"/>
              </a:ext>
            </a:extLst>
          </p:cNvPr>
          <p:cNvSpPr>
            <a:spLocks noGrp="1"/>
          </p:cNvSpPr>
          <p:nvPr>
            <p:ph type="title"/>
          </p:nvPr>
        </p:nvSpPr>
        <p:spPr>
          <a:xfrm>
            <a:off x="838200" y="365125"/>
            <a:ext cx="10515600" cy="533233"/>
          </a:xfrm>
        </p:spPr>
        <p:txBody>
          <a:bodyPr>
            <a:normAutofit fontScale="90000"/>
          </a:bodyPr>
          <a:lstStyle/>
          <a:p>
            <a:r>
              <a:rPr lang="en-GB"/>
              <a:t>Viewing notes and tags</a:t>
            </a:r>
            <a:endParaRPr lang="en-GB" dirty="0"/>
          </a:p>
        </p:txBody>
      </p:sp>
      <p:pic>
        <p:nvPicPr>
          <p:cNvPr id="11" name="Picture 10">
            <a:extLst>
              <a:ext uri="{FF2B5EF4-FFF2-40B4-BE49-F238E27FC236}">
                <a16:creationId xmlns:a16="http://schemas.microsoft.com/office/drawing/2014/main" id="{96E43312-37D6-42B5-8243-D40B70DEAD7C}"/>
              </a:ext>
            </a:extLst>
          </p:cNvPr>
          <p:cNvPicPr>
            <a:picLocks noChangeAspect="1"/>
          </p:cNvPicPr>
          <p:nvPr/>
        </p:nvPicPr>
        <p:blipFill>
          <a:blip r:embed="rId7"/>
          <a:stretch>
            <a:fillRect/>
          </a:stretch>
        </p:blipFill>
        <p:spPr>
          <a:xfrm>
            <a:off x="7403713" y="1411209"/>
            <a:ext cx="2952750" cy="2324100"/>
          </a:xfrm>
          <a:prstGeom prst="rect">
            <a:avLst/>
          </a:prstGeom>
        </p:spPr>
      </p:pic>
      <p:sp>
        <p:nvSpPr>
          <p:cNvPr id="19" name="TextBox 18">
            <a:extLst>
              <a:ext uri="{FF2B5EF4-FFF2-40B4-BE49-F238E27FC236}">
                <a16:creationId xmlns:a16="http://schemas.microsoft.com/office/drawing/2014/main" id="{50AC8681-56A0-4495-AC11-D466A803EA4B}"/>
              </a:ext>
            </a:extLst>
          </p:cNvPr>
          <p:cNvSpPr txBox="1"/>
          <p:nvPr/>
        </p:nvSpPr>
        <p:spPr>
          <a:xfrm>
            <a:off x="8030979" y="1072008"/>
            <a:ext cx="3311912" cy="369332"/>
          </a:xfrm>
          <a:prstGeom prst="rect">
            <a:avLst/>
          </a:prstGeom>
          <a:noFill/>
        </p:spPr>
        <p:txBody>
          <a:bodyPr wrap="square" rtlCol="0">
            <a:spAutoFit/>
          </a:bodyPr>
          <a:lstStyle/>
          <a:p>
            <a:r>
              <a:rPr lang="en-GB" dirty="0"/>
              <a:t>View on PSAAG</a:t>
            </a:r>
          </a:p>
        </p:txBody>
      </p:sp>
      <p:pic>
        <p:nvPicPr>
          <p:cNvPr id="21" name="Picture 20">
            <a:extLst>
              <a:ext uri="{FF2B5EF4-FFF2-40B4-BE49-F238E27FC236}">
                <a16:creationId xmlns:a16="http://schemas.microsoft.com/office/drawing/2014/main" id="{22AD45D7-5BC1-4624-858F-BA748483E878}"/>
              </a:ext>
            </a:extLst>
          </p:cNvPr>
          <p:cNvPicPr>
            <a:picLocks noChangeAspect="1"/>
          </p:cNvPicPr>
          <p:nvPr/>
        </p:nvPicPr>
        <p:blipFill>
          <a:blip r:embed="rId3"/>
          <a:stretch>
            <a:fillRect/>
          </a:stretch>
        </p:blipFill>
        <p:spPr>
          <a:xfrm>
            <a:off x="744905" y="1531111"/>
            <a:ext cx="3819486" cy="1863415"/>
          </a:xfrm>
          <a:prstGeom prst="rect">
            <a:avLst/>
          </a:prstGeom>
          <a:ln>
            <a:solidFill>
              <a:schemeClr val="tx1"/>
            </a:solidFill>
          </a:ln>
        </p:spPr>
      </p:pic>
      <p:pic>
        <p:nvPicPr>
          <p:cNvPr id="23" name="Picture 22">
            <a:extLst>
              <a:ext uri="{FF2B5EF4-FFF2-40B4-BE49-F238E27FC236}">
                <a16:creationId xmlns:a16="http://schemas.microsoft.com/office/drawing/2014/main" id="{AB5C665E-6F63-409F-94DF-B8CCCD05A798}"/>
              </a:ext>
            </a:extLst>
          </p:cNvPr>
          <p:cNvPicPr>
            <a:picLocks noChangeAspect="1"/>
          </p:cNvPicPr>
          <p:nvPr/>
        </p:nvPicPr>
        <p:blipFill>
          <a:blip r:embed="rId4"/>
          <a:stretch>
            <a:fillRect/>
          </a:stretch>
        </p:blipFill>
        <p:spPr>
          <a:xfrm>
            <a:off x="744905" y="4260255"/>
            <a:ext cx="2472336" cy="1518663"/>
          </a:xfrm>
          <a:prstGeom prst="rect">
            <a:avLst/>
          </a:prstGeom>
          <a:ln>
            <a:solidFill>
              <a:schemeClr val="tx1"/>
            </a:solidFill>
          </a:ln>
        </p:spPr>
      </p:pic>
      <p:pic>
        <p:nvPicPr>
          <p:cNvPr id="25" name="Picture 24">
            <a:extLst>
              <a:ext uri="{FF2B5EF4-FFF2-40B4-BE49-F238E27FC236}">
                <a16:creationId xmlns:a16="http://schemas.microsoft.com/office/drawing/2014/main" id="{E01A95D4-86FE-45F9-AE74-7D1D9C36717E}"/>
              </a:ext>
            </a:extLst>
          </p:cNvPr>
          <p:cNvPicPr>
            <a:picLocks noChangeAspect="1"/>
          </p:cNvPicPr>
          <p:nvPr/>
        </p:nvPicPr>
        <p:blipFill>
          <a:blip r:embed="rId5"/>
          <a:stretch>
            <a:fillRect/>
          </a:stretch>
        </p:blipFill>
        <p:spPr>
          <a:xfrm>
            <a:off x="3350227" y="4260255"/>
            <a:ext cx="2427670" cy="1525737"/>
          </a:xfrm>
          <a:prstGeom prst="rect">
            <a:avLst/>
          </a:prstGeom>
          <a:ln>
            <a:solidFill>
              <a:schemeClr val="tx1"/>
            </a:solidFill>
          </a:ln>
        </p:spPr>
      </p:pic>
      <p:pic>
        <p:nvPicPr>
          <p:cNvPr id="27" name="Picture 26">
            <a:extLst>
              <a:ext uri="{FF2B5EF4-FFF2-40B4-BE49-F238E27FC236}">
                <a16:creationId xmlns:a16="http://schemas.microsoft.com/office/drawing/2014/main" id="{3A147661-BF47-41AC-8842-D12A165F089D}"/>
              </a:ext>
            </a:extLst>
          </p:cNvPr>
          <p:cNvPicPr>
            <a:picLocks noChangeAspect="1"/>
          </p:cNvPicPr>
          <p:nvPr/>
        </p:nvPicPr>
        <p:blipFill>
          <a:blip r:embed="rId6"/>
          <a:stretch>
            <a:fillRect/>
          </a:stretch>
        </p:blipFill>
        <p:spPr>
          <a:xfrm>
            <a:off x="5910883" y="4250267"/>
            <a:ext cx="2462803" cy="1535725"/>
          </a:xfrm>
          <a:prstGeom prst="rect">
            <a:avLst/>
          </a:prstGeom>
          <a:ln>
            <a:solidFill>
              <a:schemeClr val="tx1"/>
            </a:solidFill>
          </a:ln>
        </p:spPr>
      </p:pic>
      <p:pic>
        <p:nvPicPr>
          <p:cNvPr id="28" name="Picture 27">
            <a:extLst>
              <a:ext uri="{FF2B5EF4-FFF2-40B4-BE49-F238E27FC236}">
                <a16:creationId xmlns:a16="http://schemas.microsoft.com/office/drawing/2014/main" id="{2771EA7E-DE5D-4329-8B5A-D1AD18AAB514}"/>
              </a:ext>
            </a:extLst>
          </p:cNvPr>
          <p:cNvPicPr>
            <a:picLocks noChangeAspect="1"/>
          </p:cNvPicPr>
          <p:nvPr/>
        </p:nvPicPr>
        <p:blipFill>
          <a:blip r:embed="rId7"/>
          <a:stretch>
            <a:fillRect/>
          </a:stretch>
        </p:blipFill>
        <p:spPr>
          <a:xfrm>
            <a:off x="7403713" y="1376735"/>
            <a:ext cx="2952750" cy="2324100"/>
          </a:xfrm>
          <a:prstGeom prst="rect">
            <a:avLst/>
          </a:prstGeom>
          <a:ln>
            <a:solidFill>
              <a:schemeClr val="tx1"/>
            </a:solidFill>
          </a:ln>
        </p:spPr>
      </p:pic>
    </p:spTree>
    <p:extLst>
      <p:ext uri="{BB962C8B-B14F-4D97-AF65-F5344CB8AC3E}">
        <p14:creationId xmlns:p14="http://schemas.microsoft.com/office/powerpoint/2010/main" val="55664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86AECC-F718-4140-81D0-5D3FC2F4CDD4}"/>
              </a:ext>
            </a:extLst>
          </p:cNvPr>
          <p:cNvSpPr txBox="1">
            <a:spLocks/>
          </p:cNvSpPr>
          <p:nvPr/>
        </p:nvSpPr>
        <p:spPr>
          <a:xfrm>
            <a:off x="208749" y="198244"/>
            <a:ext cx="10515600" cy="53323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b="1" i="0" kern="1200">
                <a:solidFill>
                  <a:schemeClr val="accent1"/>
                </a:solidFill>
                <a:latin typeface="Aspira Demi" charset="0"/>
                <a:ea typeface="Aspira Demi" charset="0"/>
                <a:cs typeface="Aspira Demi" charset="0"/>
              </a:defRPr>
            </a:lvl1pPr>
          </a:lstStyle>
          <a:p>
            <a:r>
              <a:rPr lang="en-GB" dirty="0"/>
              <a:t>Creating Smart List from the Ward Pages</a:t>
            </a:r>
          </a:p>
        </p:txBody>
      </p:sp>
      <p:pic>
        <p:nvPicPr>
          <p:cNvPr id="11" name="Picture 10">
            <a:extLst>
              <a:ext uri="{FF2B5EF4-FFF2-40B4-BE49-F238E27FC236}">
                <a16:creationId xmlns:a16="http://schemas.microsoft.com/office/drawing/2014/main" id="{0F91E1CC-92B6-4AE7-BC53-6EAA28F46C21}"/>
              </a:ext>
            </a:extLst>
          </p:cNvPr>
          <p:cNvPicPr>
            <a:picLocks noChangeAspect="1"/>
          </p:cNvPicPr>
          <p:nvPr/>
        </p:nvPicPr>
        <p:blipFill>
          <a:blip r:embed="rId2"/>
          <a:stretch>
            <a:fillRect/>
          </a:stretch>
        </p:blipFill>
        <p:spPr>
          <a:xfrm>
            <a:off x="547288" y="1128300"/>
            <a:ext cx="1472617" cy="360116"/>
          </a:xfrm>
          <a:prstGeom prst="rect">
            <a:avLst/>
          </a:prstGeom>
        </p:spPr>
      </p:pic>
      <p:pic>
        <p:nvPicPr>
          <p:cNvPr id="12" name="Picture 11">
            <a:extLst>
              <a:ext uri="{FF2B5EF4-FFF2-40B4-BE49-F238E27FC236}">
                <a16:creationId xmlns:a16="http://schemas.microsoft.com/office/drawing/2014/main" id="{03ACBD70-296D-4E22-90C6-528FE6BECE80}"/>
              </a:ext>
            </a:extLst>
          </p:cNvPr>
          <p:cNvPicPr>
            <a:picLocks noChangeAspect="1"/>
          </p:cNvPicPr>
          <p:nvPr/>
        </p:nvPicPr>
        <p:blipFill>
          <a:blip r:embed="rId3"/>
          <a:stretch>
            <a:fillRect/>
          </a:stretch>
        </p:blipFill>
        <p:spPr>
          <a:xfrm>
            <a:off x="2609049" y="1085504"/>
            <a:ext cx="2857500" cy="447675"/>
          </a:xfrm>
          <a:prstGeom prst="rect">
            <a:avLst/>
          </a:prstGeom>
        </p:spPr>
      </p:pic>
      <p:pic>
        <p:nvPicPr>
          <p:cNvPr id="13" name="Picture 12">
            <a:extLst>
              <a:ext uri="{FF2B5EF4-FFF2-40B4-BE49-F238E27FC236}">
                <a16:creationId xmlns:a16="http://schemas.microsoft.com/office/drawing/2014/main" id="{EFDF3FBD-C2C2-42A5-B014-1C77DC6EA2FF}"/>
              </a:ext>
            </a:extLst>
          </p:cNvPr>
          <p:cNvPicPr>
            <a:picLocks noChangeAspect="1"/>
          </p:cNvPicPr>
          <p:nvPr/>
        </p:nvPicPr>
        <p:blipFill>
          <a:blip r:embed="rId4"/>
          <a:stretch>
            <a:fillRect/>
          </a:stretch>
        </p:blipFill>
        <p:spPr>
          <a:xfrm>
            <a:off x="547288" y="2467286"/>
            <a:ext cx="6307976" cy="3732791"/>
          </a:xfrm>
          <a:prstGeom prst="rect">
            <a:avLst/>
          </a:prstGeom>
          <a:ln>
            <a:solidFill>
              <a:schemeClr val="tx1"/>
            </a:solidFill>
          </a:ln>
        </p:spPr>
      </p:pic>
      <p:sp>
        <p:nvSpPr>
          <p:cNvPr id="14" name="TextBox 13">
            <a:extLst>
              <a:ext uri="{FF2B5EF4-FFF2-40B4-BE49-F238E27FC236}">
                <a16:creationId xmlns:a16="http://schemas.microsoft.com/office/drawing/2014/main" id="{6FAA4914-715E-4AD5-BEAD-B6C232DB21B3}"/>
              </a:ext>
            </a:extLst>
          </p:cNvPr>
          <p:cNvSpPr txBox="1"/>
          <p:nvPr/>
        </p:nvSpPr>
        <p:spPr>
          <a:xfrm>
            <a:off x="758283" y="1639229"/>
            <a:ext cx="5590480" cy="646331"/>
          </a:xfrm>
          <a:prstGeom prst="rect">
            <a:avLst/>
          </a:prstGeom>
          <a:noFill/>
        </p:spPr>
        <p:txBody>
          <a:bodyPr wrap="square" rtlCol="0">
            <a:spAutoFit/>
          </a:bodyPr>
          <a:lstStyle/>
          <a:p>
            <a:r>
              <a:rPr lang="en-GB" dirty="0"/>
              <a:t>Select the small downward arrow on the right hand side of the page (Ward Pages).  Then Select ‘New List’</a:t>
            </a:r>
          </a:p>
        </p:txBody>
      </p:sp>
      <p:cxnSp>
        <p:nvCxnSpPr>
          <p:cNvPr id="16" name="Straight Arrow Connector 15">
            <a:extLst>
              <a:ext uri="{FF2B5EF4-FFF2-40B4-BE49-F238E27FC236}">
                <a16:creationId xmlns:a16="http://schemas.microsoft.com/office/drawing/2014/main" id="{C341783E-808F-4818-BD4A-D1236381E4F5}"/>
              </a:ext>
            </a:extLst>
          </p:cNvPr>
          <p:cNvCxnSpPr/>
          <p:nvPr/>
        </p:nvCxnSpPr>
        <p:spPr>
          <a:xfrm flipV="1">
            <a:off x="1360449" y="1326995"/>
            <a:ext cx="167268" cy="3122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91A77A4-C7FB-4221-A792-20784BDD34F4}"/>
              </a:ext>
            </a:extLst>
          </p:cNvPr>
          <p:cNvCxnSpPr>
            <a:cxnSpLocks/>
          </p:cNvCxnSpPr>
          <p:nvPr/>
        </p:nvCxnSpPr>
        <p:spPr>
          <a:xfrm flipH="1" flipV="1">
            <a:off x="3184871" y="1338304"/>
            <a:ext cx="1833178" cy="6240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0732A49-C36F-48BF-B814-2885B2829B95}"/>
              </a:ext>
            </a:extLst>
          </p:cNvPr>
          <p:cNvSpPr txBox="1"/>
          <p:nvPr/>
        </p:nvSpPr>
        <p:spPr>
          <a:xfrm>
            <a:off x="7027843" y="857236"/>
            <a:ext cx="4891778" cy="5632311"/>
          </a:xfrm>
          <a:prstGeom prst="rect">
            <a:avLst/>
          </a:prstGeom>
          <a:noFill/>
        </p:spPr>
        <p:txBody>
          <a:bodyPr wrap="square" rtlCol="0">
            <a:spAutoFit/>
          </a:bodyPr>
          <a:lstStyle/>
          <a:p>
            <a:r>
              <a:rPr lang="en-GB" dirty="0"/>
              <a:t>This opens the </a:t>
            </a:r>
            <a:r>
              <a:rPr lang="en-GB" dirty="0" err="1"/>
              <a:t>smartlist</a:t>
            </a:r>
            <a:r>
              <a:rPr lang="en-GB" dirty="0"/>
              <a:t> editor.  To create a list specific to the clinical note that we have just created:</a:t>
            </a:r>
          </a:p>
          <a:p>
            <a:endParaRPr lang="en-GB" dirty="0"/>
          </a:p>
          <a:p>
            <a:r>
              <a:rPr lang="en-GB" dirty="0"/>
              <a:t>1. Select ‘Patient Visit’ and choose ‘Campus’.</a:t>
            </a:r>
          </a:p>
          <a:p>
            <a:r>
              <a:rPr lang="en-GB" dirty="0"/>
              <a:t>2. Select the box next to the = sign next to campus and choose the campus you wish to use.</a:t>
            </a:r>
          </a:p>
          <a:p>
            <a:r>
              <a:rPr lang="en-GB" dirty="0"/>
              <a:t>3. Select Clinical Notes.</a:t>
            </a:r>
          </a:p>
          <a:p>
            <a:pPr marL="285750" indent="-285750">
              <a:buFontTx/>
              <a:buChar char="-"/>
            </a:pPr>
            <a:r>
              <a:rPr lang="en-GB" dirty="0"/>
              <a:t>Select ‘Visit Clinical Note’.</a:t>
            </a:r>
          </a:p>
          <a:p>
            <a:pPr marL="285750" indent="-285750">
              <a:buFontTx/>
              <a:buChar char="-"/>
            </a:pPr>
            <a:r>
              <a:rPr lang="en-GB" dirty="0"/>
              <a:t>Select ‘Note Type’.</a:t>
            </a:r>
          </a:p>
          <a:p>
            <a:pPr marL="285750" indent="-285750">
              <a:buFontTx/>
              <a:buChar char="-"/>
            </a:pPr>
            <a:r>
              <a:rPr lang="en-GB" dirty="0"/>
              <a:t>Select ‘Note Value’.</a:t>
            </a:r>
          </a:p>
          <a:p>
            <a:r>
              <a:rPr lang="en-GB" dirty="0"/>
              <a:t>4. Against ‘Note Type’ select the COVID clinical note.</a:t>
            </a:r>
          </a:p>
          <a:p>
            <a:r>
              <a:rPr lang="en-GB" dirty="0"/>
              <a:t>5. Against the ‘Note Value’ Select ‘Confirmed’</a:t>
            </a:r>
          </a:p>
          <a:p>
            <a:r>
              <a:rPr lang="en-GB" dirty="0"/>
              <a:t>6. Press the test button to confirm an accurate list</a:t>
            </a:r>
          </a:p>
          <a:p>
            <a:r>
              <a:rPr lang="en-GB" dirty="0"/>
              <a:t>7. Sort by should be set to Bed Inventory, ascending, in most cases.</a:t>
            </a:r>
          </a:p>
          <a:p>
            <a:r>
              <a:rPr lang="en-GB" dirty="0"/>
              <a:t>8. Ensure ‘Access’ is changed to ‘Shared’ if you want the list to be available to other users</a:t>
            </a:r>
          </a:p>
          <a:p>
            <a:pPr marL="285750" indent="-285750">
              <a:buFontTx/>
              <a:buChar char="-"/>
            </a:pPr>
            <a:endParaRPr lang="en-GB" dirty="0"/>
          </a:p>
        </p:txBody>
      </p:sp>
      <p:sp>
        <p:nvSpPr>
          <p:cNvPr id="20" name="Rectangle: Rounded Corners 19">
            <a:extLst>
              <a:ext uri="{FF2B5EF4-FFF2-40B4-BE49-F238E27FC236}">
                <a16:creationId xmlns:a16="http://schemas.microsoft.com/office/drawing/2014/main" id="{CDAAA74F-7366-4BF7-8FE6-FC8E9E235F52}"/>
              </a:ext>
            </a:extLst>
          </p:cNvPr>
          <p:cNvSpPr/>
          <p:nvPr/>
        </p:nvSpPr>
        <p:spPr>
          <a:xfrm>
            <a:off x="660037" y="4304371"/>
            <a:ext cx="689261" cy="20072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EA1BEC37-B356-4B60-A8DD-59483CEB0471}"/>
              </a:ext>
            </a:extLst>
          </p:cNvPr>
          <p:cNvSpPr/>
          <p:nvPr/>
        </p:nvSpPr>
        <p:spPr>
          <a:xfrm>
            <a:off x="656323" y="4490224"/>
            <a:ext cx="689261" cy="20072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D3E602DF-0397-4BCA-A664-83706825C0FB}"/>
              </a:ext>
            </a:extLst>
          </p:cNvPr>
          <p:cNvSpPr/>
          <p:nvPr/>
        </p:nvSpPr>
        <p:spPr>
          <a:xfrm>
            <a:off x="2760185" y="3319449"/>
            <a:ext cx="863961" cy="20072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2B72952C-9CE2-4F88-B75A-01992293D4FF}"/>
              </a:ext>
            </a:extLst>
          </p:cNvPr>
          <p:cNvSpPr/>
          <p:nvPr/>
        </p:nvSpPr>
        <p:spPr>
          <a:xfrm>
            <a:off x="2480604" y="3754127"/>
            <a:ext cx="2091396" cy="750966"/>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E0167494-CAC9-46C2-B82A-8540A6D833CA}"/>
              </a:ext>
            </a:extLst>
          </p:cNvPr>
          <p:cNvSpPr txBox="1"/>
          <p:nvPr/>
        </p:nvSpPr>
        <p:spPr>
          <a:xfrm>
            <a:off x="403563" y="4262140"/>
            <a:ext cx="167269" cy="369332"/>
          </a:xfrm>
          <a:prstGeom prst="rect">
            <a:avLst/>
          </a:prstGeom>
          <a:noFill/>
        </p:spPr>
        <p:txBody>
          <a:bodyPr wrap="square" rtlCol="0">
            <a:spAutoFit/>
          </a:bodyPr>
          <a:lstStyle/>
          <a:p>
            <a:r>
              <a:rPr lang="en-GB" dirty="0"/>
              <a:t>1</a:t>
            </a:r>
          </a:p>
        </p:txBody>
      </p:sp>
      <p:sp>
        <p:nvSpPr>
          <p:cNvPr id="45" name="TextBox 44">
            <a:extLst>
              <a:ext uri="{FF2B5EF4-FFF2-40B4-BE49-F238E27FC236}">
                <a16:creationId xmlns:a16="http://schemas.microsoft.com/office/drawing/2014/main" id="{D78ACD86-FAEC-44BF-82C7-1FED2473C91C}"/>
              </a:ext>
            </a:extLst>
          </p:cNvPr>
          <p:cNvSpPr txBox="1"/>
          <p:nvPr/>
        </p:nvSpPr>
        <p:spPr>
          <a:xfrm>
            <a:off x="3573037" y="3236522"/>
            <a:ext cx="167269" cy="369332"/>
          </a:xfrm>
          <a:prstGeom prst="rect">
            <a:avLst/>
          </a:prstGeom>
          <a:noFill/>
        </p:spPr>
        <p:txBody>
          <a:bodyPr wrap="square" rtlCol="0">
            <a:spAutoFit/>
          </a:bodyPr>
          <a:lstStyle/>
          <a:p>
            <a:r>
              <a:rPr lang="en-GB" dirty="0"/>
              <a:t>2</a:t>
            </a:r>
          </a:p>
        </p:txBody>
      </p:sp>
      <p:sp>
        <p:nvSpPr>
          <p:cNvPr id="46" name="TextBox 45">
            <a:extLst>
              <a:ext uri="{FF2B5EF4-FFF2-40B4-BE49-F238E27FC236}">
                <a16:creationId xmlns:a16="http://schemas.microsoft.com/office/drawing/2014/main" id="{22988A3A-0798-440C-B081-E447F6ED7468}"/>
              </a:ext>
            </a:extLst>
          </p:cNvPr>
          <p:cNvSpPr txBox="1"/>
          <p:nvPr/>
        </p:nvSpPr>
        <p:spPr>
          <a:xfrm>
            <a:off x="413473" y="4447876"/>
            <a:ext cx="167269" cy="369332"/>
          </a:xfrm>
          <a:prstGeom prst="rect">
            <a:avLst/>
          </a:prstGeom>
          <a:noFill/>
        </p:spPr>
        <p:txBody>
          <a:bodyPr wrap="square" rtlCol="0">
            <a:spAutoFit/>
          </a:bodyPr>
          <a:lstStyle/>
          <a:p>
            <a:r>
              <a:rPr lang="en-GB" dirty="0"/>
              <a:t>3</a:t>
            </a:r>
          </a:p>
        </p:txBody>
      </p:sp>
      <p:sp>
        <p:nvSpPr>
          <p:cNvPr id="47" name="TextBox 46">
            <a:extLst>
              <a:ext uri="{FF2B5EF4-FFF2-40B4-BE49-F238E27FC236}">
                <a16:creationId xmlns:a16="http://schemas.microsoft.com/office/drawing/2014/main" id="{121C2591-8EA4-4F54-A868-1C3DAE991AD8}"/>
              </a:ext>
            </a:extLst>
          </p:cNvPr>
          <p:cNvSpPr txBox="1"/>
          <p:nvPr/>
        </p:nvSpPr>
        <p:spPr>
          <a:xfrm>
            <a:off x="4482788" y="3719685"/>
            <a:ext cx="167269" cy="369332"/>
          </a:xfrm>
          <a:prstGeom prst="rect">
            <a:avLst/>
          </a:prstGeom>
          <a:noFill/>
        </p:spPr>
        <p:txBody>
          <a:bodyPr wrap="square" rtlCol="0">
            <a:spAutoFit/>
          </a:bodyPr>
          <a:lstStyle/>
          <a:p>
            <a:r>
              <a:rPr lang="en-GB" dirty="0"/>
              <a:t>4</a:t>
            </a:r>
          </a:p>
        </p:txBody>
      </p:sp>
      <p:sp>
        <p:nvSpPr>
          <p:cNvPr id="48" name="TextBox 47">
            <a:extLst>
              <a:ext uri="{FF2B5EF4-FFF2-40B4-BE49-F238E27FC236}">
                <a16:creationId xmlns:a16="http://schemas.microsoft.com/office/drawing/2014/main" id="{7D357DB7-F67B-4110-B02D-2C323CAA2D7C}"/>
              </a:ext>
            </a:extLst>
          </p:cNvPr>
          <p:cNvSpPr txBox="1"/>
          <p:nvPr/>
        </p:nvSpPr>
        <p:spPr>
          <a:xfrm>
            <a:off x="3877962" y="4189025"/>
            <a:ext cx="167269" cy="369332"/>
          </a:xfrm>
          <a:prstGeom prst="rect">
            <a:avLst/>
          </a:prstGeom>
          <a:noFill/>
        </p:spPr>
        <p:txBody>
          <a:bodyPr wrap="square" rtlCol="0">
            <a:spAutoFit/>
          </a:bodyPr>
          <a:lstStyle/>
          <a:p>
            <a:r>
              <a:rPr lang="en-GB" dirty="0"/>
              <a:t>5</a:t>
            </a:r>
          </a:p>
        </p:txBody>
      </p:sp>
      <p:sp>
        <p:nvSpPr>
          <p:cNvPr id="49" name="Rectangle: Rounded Corners 48">
            <a:extLst>
              <a:ext uri="{FF2B5EF4-FFF2-40B4-BE49-F238E27FC236}">
                <a16:creationId xmlns:a16="http://schemas.microsoft.com/office/drawing/2014/main" id="{F21D27B3-AB9F-4E18-A680-57202253DF8F}"/>
              </a:ext>
            </a:extLst>
          </p:cNvPr>
          <p:cNvSpPr/>
          <p:nvPr/>
        </p:nvSpPr>
        <p:spPr>
          <a:xfrm>
            <a:off x="403563" y="898358"/>
            <a:ext cx="6307976" cy="13872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5D62CD8-C48F-40B4-8126-59FCA0023827}"/>
              </a:ext>
            </a:extLst>
          </p:cNvPr>
          <p:cNvSpPr txBox="1"/>
          <p:nvPr/>
        </p:nvSpPr>
        <p:spPr>
          <a:xfrm>
            <a:off x="4045231" y="5704689"/>
            <a:ext cx="167269" cy="369332"/>
          </a:xfrm>
          <a:prstGeom prst="rect">
            <a:avLst/>
          </a:prstGeom>
          <a:noFill/>
        </p:spPr>
        <p:txBody>
          <a:bodyPr wrap="square" rtlCol="0">
            <a:spAutoFit/>
          </a:bodyPr>
          <a:lstStyle/>
          <a:p>
            <a:r>
              <a:rPr lang="en-GB" dirty="0"/>
              <a:t>6</a:t>
            </a:r>
          </a:p>
        </p:txBody>
      </p:sp>
      <p:sp>
        <p:nvSpPr>
          <p:cNvPr id="26" name="TextBox 25">
            <a:extLst>
              <a:ext uri="{FF2B5EF4-FFF2-40B4-BE49-F238E27FC236}">
                <a16:creationId xmlns:a16="http://schemas.microsoft.com/office/drawing/2014/main" id="{23960752-B1AD-4E0C-A79C-AF135821A1ED}"/>
              </a:ext>
            </a:extLst>
          </p:cNvPr>
          <p:cNvSpPr txBox="1"/>
          <p:nvPr/>
        </p:nvSpPr>
        <p:spPr>
          <a:xfrm>
            <a:off x="5382914" y="2773899"/>
            <a:ext cx="167269" cy="369332"/>
          </a:xfrm>
          <a:prstGeom prst="rect">
            <a:avLst/>
          </a:prstGeom>
          <a:noFill/>
        </p:spPr>
        <p:txBody>
          <a:bodyPr wrap="square" rtlCol="0">
            <a:spAutoFit/>
          </a:bodyPr>
          <a:lstStyle/>
          <a:p>
            <a:r>
              <a:rPr lang="en-GB" dirty="0"/>
              <a:t>7</a:t>
            </a:r>
          </a:p>
        </p:txBody>
      </p:sp>
      <p:sp>
        <p:nvSpPr>
          <p:cNvPr id="27" name="TextBox 26">
            <a:extLst>
              <a:ext uri="{FF2B5EF4-FFF2-40B4-BE49-F238E27FC236}">
                <a16:creationId xmlns:a16="http://schemas.microsoft.com/office/drawing/2014/main" id="{C305935B-20FD-4B0D-9C0E-DE58BB3B7817}"/>
              </a:ext>
            </a:extLst>
          </p:cNvPr>
          <p:cNvSpPr txBox="1"/>
          <p:nvPr/>
        </p:nvSpPr>
        <p:spPr>
          <a:xfrm>
            <a:off x="3885989" y="2792658"/>
            <a:ext cx="167269" cy="369332"/>
          </a:xfrm>
          <a:prstGeom prst="rect">
            <a:avLst/>
          </a:prstGeom>
          <a:noFill/>
        </p:spPr>
        <p:txBody>
          <a:bodyPr wrap="square" rtlCol="0">
            <a:spAutoFit/>
          </a:bodyPr>
          <a:lstStyle/>
          <a:p>
            <a:r>
              <a:rPr lang="en-GB" dirty="0"/>
              <a:t>8</a:t>
            </a:r>
          </a:p>
        </p:txBody>
      </p:sp>
      <p:cxnSp>
        <p:nvCxnSpPr>
          <p:cNvPr id="28" name="Straight Arrow Connector 27">
            <a:extLst>
              <a:ext uri="{FF2B5EF4-FFF2-40B4-BE49-F238E27FC236}">
                <a16:creationId xmlns:a16="http://schemas.microsoft.com/office/drawing/2014/main" id="{60845F5E-1EFF-4279-8F2A-638B718CB9F0}"/>
              </a:ext>
            </a:extLst>
          </p:cNvPr>
          <p:cNvCxnSpPr>
            <a:cxnSpLocks/>
          </p:cNvCxnSpPr>
          <p:nvPr/>
        </p:nvCxnSpPr>
        <p:spPr>
          <a:xfrm flipV="1">
            <a:off x="6675203" y="1128300"/>
            <a:ext cx="448500" cy="46365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3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0" y="256478"/>
            <a:ext cx="10515600" cy="609020"/>
          </a:xfrm>
        </p:spPr>
        <p:txBody>
          <a:bodyPr>
            <a:normAutofit fontScale="90000"/>
          </a:bodyPr>
          <a:lstStyle/>
          <a:p>
            <a:r>
              <a:rPr lang="en-US" dirty="0"/>
              <a:t>Patients in side rooms*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194" y="1198182"/>
            <a:ext cx="9064336" cy="3196220"/>
          </a:xfrm>
          <a:prstGeom prst="rect">
            <a:avLst/>
          </a:prstGeom>
          <a:ln>
            <a:solidFill>
              <a:schemeClr val="tx1"/>
            </a:solidFill>
          </a:ln>
        </p:spPr>
      </p:pic>
      <p:sp>
        <p:nvSpPr>
          <p:cNvPr id="3" name="TextBox 2">
            <a:extLst>
              <a:ext uri="{FF2B5EF4-FFF2-40B4-BE49-F238E27FC236}">
                <a16:creationId xmlns:a16="http://schemas.microsoft.com/office/drawing/2014/main" id="{BB580E3C-17E8-4CD5-B822-A97725A065E5}"/>
              </a:ext>
            </a:extLst>
          </p:cNvPr>
          <p:cNvSpPr txBox="1"/>
          <p:nvPr/>
        </p:nvSpPr>
        <p:spPr>
          <a:xfrm>
            <a:off x="914400" y="4928843"/>
            <a:ext cx="10350190" cy="1200329"/>
          </a:xfrm>
          <a:prstGeom prst="rect">
            <a:avLst/>
          </a:prstGeom>
          <a:noFill/>
        </p:spPr>
        <p:txBody>
          <a:bodyPr wrap="square" rtlCol="0">
            <a:spAutoFit/>
          </a:bodyPr>
          <a:lstStyle/>
          <a:p>
            <a:r>
              <a:rPr lang="en-GB" dirty="0"/>
              <a:t>Identifying patients in side rooms by using a list is undertaken by following  the same steps in an earlier slide to open a list to create, then select patient visit – bed type – select </a:t>
            </a:r>
            <a:r>
              <a:rPr lang="en-GB" dirty="0" err="1"/>
              <a:t>Siderooms</a:t>
            </a:r>
            <a:r>
              <a:rPr lang="en-GB" dirty="0"/>
              <a:t>.  </a:t>
            </a:r>
          </a:p>
          <a:p>
            <a:endParaRPr lang="en-GB" dirty="0"/>
          </a:p>
          <a:p>
            <a:r>
              <a:rPr lang="en-GB" dirty="0"/>
              <a:t>*For this feature to be available the bed inventory must be set up with </a:t>
            </a:r>
            <a:r>
              <a:rPr lang="en-GB" dirty="0" err="1"/>
              <a:t>siderooms</a:t>
            </a:r>
            <a:r>
              <a:rPr lang="en-GB" dirty="0"/>
              <a:t>.</a:t>
            </a:r>
          </a:p>
        </p:txBody>
      </p:sp>
    </p:spTree>
    <p:extLst>
      <p:ext uri="{BB962C8B-B14F-4D97-AF65-F5344CB8AC3E}">
        <p14:creationId xmlns:p14="http://schemas.microsoft.com/office/powerpoint/2010/main" val="180884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0EA6E1-AF08-451F-8E58-ED645636953B}"/>
              </a:ext>
            </a:extLst>
          </p:cNvPr>
          <p:cNvSpPr txBox="1"/>
          <p:nvPr/>
        </p:nvSpPr>
        <p:spPr>
          <a:xfrm>
            <a:off x="7804406" y="2397512"/>
            <a:ext cx="4081346" cy="2308324"/>
          </a:xfrm>
          <a:prstGeom prst="rect">
            <a:avLst/>
          </a:prstGeom>
          <a:noFill/>
        </p:spPr>
        <p:txBody>
          <a:bodyPr wrap="square" rtlCol="0">
            <a:spAutoFit/>
          </a:bodyPr>
          <a:lstStyle/>
          <a:p>
            <a:r>
              <a:rPr lang="en-GB" dirty="0"/>
              <a:t>This dashboard displays the same data from the clinical notes that were earlier created.</a:t>
            </a:r>
          </a:p>
          <a:p>
            <a:endParaRPr lang="en-GB" dirty="0"/>
          </a:p>
          <a:p>
            <a:r>
              <a:rPr lang="en-GB" dirty="0"/>
              <a:t>There are numerous ways to show the data, either as squares, tables or gauges. </a:t>
            </a:r>
          </a:p>
          <a:p>
            <a:endParaRPr lang="en-GB" dirty="0"/>
          </a:p>
          <a:p>
            <a:r>
              <a:rPr lang="en-GB" dirty="0"/>
              <a:t> </a:t>
            </a:r>
          </a:p>
        </p:txBody>
      </p:sp>
      <p:pic>
        <p:nvPicPr>
          <p:cNvPr id="6" name="Picture 5">
            <a:extLst>
              <a:ext uri="{FF2B5EF4-FFF2-40B4-BE49-F238E27FC236}">
                <a16:creationId xmlns:a16="http://schemas.microsoft.com/office/drawing/2014/main" id="{4D150A21-FEFD-4504-B9CA-437309B16564}"/>
              </a:ext>
            </a:extLst>
          </p:cNvPr>
          <p:cNvPicPr>
            <a:picLocks noChangeAspect="1"/>
          </p:cNvPicPr>
          <p:nvPr/>
        </p:nvPicPr>
        <p:blipFill>
          <a:blip r:embed="rId2"/>
          <a:stretch>
            <a:fillRect/>
          </a:stretch>
        </p:blipFill>
        <p:spPr>
          <a:xfrm>
            <a:off x="306248" y="1148575"/>
            <a:ext cx="7164246" cy="4226312"/>
          </a:xfrm>
          <a:prstGeom prst="rect">
            <a:avLst/>
          </a:prstGeom>
          <a:ln>
            <a:solidFill>
              <a:schemeClr val="tx1"/>
            </a:solidFill>
          </a:ln>
        </p:spPr>
      </p:pic>
      <p:sp>
        <p:nvSpPr>
          <p:cNvPr id="4" name="TextBox 3">
            <a:extLst>
              <a:ext uri="{FF2B5EF4-FFF2-40B4-BE49-F238E27FC236}">
                <a16:creationId xmlns:a16="http://schemas.microsoft.com/office/drawing/2014/main" id="{006EB10B-1A16-463E-AB23-2359505907BB}"/>
              </a:ext>
            </a:extLst>
          </p:cNvPr>
          <p:cNvSpPr txBox="1"/>
          <p:nvPr/>
        </p:nvSpPr>
        <p:spPr>
          <a:xfrm>
            <a:off x="8638312" y="5845271"/>
            <a:ext cx="3405005" cy="276999"/>
          </a:xfrm>
          <a:prstGeom prst="rect">
            <a:avLst/>
          </a:prstGeom>
          <a:noFill/>
          <a:ln>
            <a:solidFill>
              <a:srgbClr val="C00000"/>
            </a:solidFill>
          </a:ln>
        </p:spPr>
        <p:txBody>
          <a:bodyPr wrap="square" rtlCol="0">
            <a:spAutoFit/>
          </a:bodyPr>
          <a:lstStyle/>
          <a:p>
            <a:pPr algn="ctr"/>
            <a:r>
              <a:rPr lang="en-GB" sz="1200" b="1" dirty="0">
                <a:solidFill>
                  <a:srgbClr val="C00000"/>
                </a:solidFill>
              </a:rPr>
              <a:t>These steps are for v5.0 and above of Nervecentre</a:t>
            </a:r>
          </a:p>
        </p:txBody>
      </p:sp>
    </p:spTree>
    <p:extLst>
      <p:ext uri="{BB962C8B-B14F-4D97-AF65-F5344CB8AC3E}">
        <p14:creationId xmlns:p14="http://schemas.microsoft.com/office/powerpoint/2010/main" val="73490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931"/>
            <a:ext cx="10515600" cy="553264"/>
          </a:xfrm>
        </p:spPr>
        <p:txBody>
          <a:bodyPr>
            <a:normAutofit fontScale="90000"/>
          </a:bodyPr>
          <a:lstStyle/>
          <a:p>
            <a:r>
              <a:rPr lang="en-US" dirty="0"/>
              <a:t>Create Live Flow Dashboards</a:t>
            </a:r>
          </a:p>
        </p:txBody>
      </p:sp>
      <p:sp>
        <p:nvSpPr>
          <p:cNvPr id="3" name="Content Placeholder 2"/>
          <p:cNvSpPr>
            <a:spLocks noGrp="1"/>
          </p:cNvSpPr>
          <p:nvPr>
            <p:ph idx="1"/>
          </p:nvPr>
        </p:nvSpPr>
        <p:spPr>
          <a:xfrm>
            <a:off x="838199" y="843195"/>
            <a:ext cx="10658707" cy="5333768"/>
          </a:xfrm>
        </p:spPr>
        <p:txBody>
          <a:bodyPr/>
          <a:lstStyle/>
          <a:p>
            <a:pPr marL="0" indent="0">
              <a:buNone/>
            </a:pPr>
            <a:r>
              <a:rPr lang="en-US" dirty="0"/>
              <a:t>Live Flow Dashboards are created in a similar way to Smart Lists.  </a:t>
            </a:r>
          </a:p>
          <a:p>
            <a:pPr marL="0" indent="0">
              <a:buNone/>
            </a:pPr>
            <a:r>
              <a:rPr lang="en-US" dirty="0"/>
              <a:t>If the user was in the Admin pages, they’ll need to log out, select Clinical, and log back in.  </a:t>
            </a:r>
          </a:p>
          <a:p>
            <a:pPr marL="0" indent="0">
              <a:buNone/>
            </a:pPr>
            <a:r>
              <a:rPr lang="en-US" dirty="0"/>
              <a:t>Select the ‘Three Dots’ from the right top corner of the page.</a:t>
            </a:r>
          </a:p>
          <a:p>
            <a:pPr marL="0" indent="0">
              <a:buNone/>
            </a:pPr>
            <a:r>
              <a:rPr lang="en-US" dirty="0"/>
              <a:t>Select Live Flow Pages</a:t>
            </a:r>
          </a:p>
          <a:p>
            <a:pPr marL="0" indent="0">
              <a:buNone/>
            </a:pPr>
            <a:r>
              <a:rPr lang="en-US" dirty="0"/>
              <a:t>Select ‘Live Patient Flow’ followed by New/Edit to create a new flow, or select the name of the flow from the drop down list then select New/Edit to edit an existing flow</a:t>
            </a:r>
          </a:p>
          <a:p>
            <a:pPr marL="0" indent="0">
              <a:buNone/>
            </a:pPr>
            <a:endParaRPr lang="en-US" dirty="0"/>
          </a:p>
        </p:txBody>
      </p:sp>
      <p:pic>
        <p:nvPicPr>
          <p:cNvPr id="5" name="Picture 4">
            <a:extLst>
              <a:ext uri="{FF2B5EF4-FFF2-40B4-BE49-F238E27FC236}">
                <a16:creationId xmlns:a16="http://schemas.microsoft.com/office/drawing/2014/main" id="{E43A3388-FFA1-4892-AB3F-98EED03A7E86}"/>
              </a:ext>
            </a:extLst>
          </p:cNvPr>
          <p:cNvPicPr>
            <a:picLocks noChangeAspect="1"/>
          </p:cNvPicPr>
          <p:nvPr/>
        </p:nvPicPr>
        <p:blipFill>
          <a:blip r:embed="rId2"/>
          <a:stretch>
            <a:fillRect/>
          </a:stretch>
        </p:blipFill>
        <p:spPr>
          <a:xfrm>
            <a:off x="1702069" y="4734273"/>
            <a:ext cx="8029575" cy="1247775"/>
          </a:xfrm>
          <a:prstGeom prst="rect">
            <a:avLst/>
          </a:prstGeom>
          <a:ln>
            <a:solidFill>
              <a:schemeClr val="tx1"/>
            </a:solidFill>
          </a:ln>
        </p:spPr>
      </p:pic>
      <p:cxnSp>
        <p:nvCxnSpPr>
          <p:cNvPr id="18" name="Straight Arrow Connector 17">
            <a:extLst>
              <a:ext uri="{FF2B5EF4-FFF2-40B4-BE49-F238E27FC236}">
                <a16:creationId xmlns:a16="http://schemas.microsoft.com/office/drawing/2014/main" id="{9E9F7B5F-EC61-46CF-B115-E86BDF88288B}"/>
              </a:ext>
            </a:extLst>
          </p:cNvPr>
          <p:cNvCxnSpPr>
            <a:cxnSpLocks/>
          </p:cNvCxnSpPr>
          <p:nvPr/>
        </p:nvCxnSpPr>
        <p:spPr>
          <a:xfrm>
            <a:off x="4215161" y="3535576"/>
            <a:ext cx="2085278" cy="100233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347086-A9F1-4F67-A86B-23858EF54676}"/>
              </a:ext>
            </a:extLst>
          </p:cNvPr>
          <p:cNvCxnSpPr>
            <a:cxnSpLocks/>
          </p:cNvCxnSpPr>
          <p:nvPr/>
        </p:nvCxnSpPr>
        <p:spPr>
          <a:xfrm flipH="1">
            <a:off x="4449337" y="3649789"/>
            <a:ext cx="2122620" cy="164704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42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9C71F7-1F61-4DCD-9D22-A3AB9A127A32}"/>
              </a:ext>
            </a:extLst>
          </p:cNvPr>
          <p:cNvPicPr>
            <a:picLocks noGrp="1" noChangeAspect="1"/>
          </p:cNvPicPr>
          <p:nvPr>
            <p:ph idx="1"/>
          </p:nvPr>
        </p:nvPicPr>
        <p:blipFill>
          <a:blip r:embed="rId2"/>
          <a:stretch>
            <a:fillRect/>
          </a:stretch>
        </p:blipFill>
        <p:spPr>
          <a:xfrm>
            <a:off x="5059200" y="414995"/>
            <a:ext cx="6415574" cy="3565990"/>
          </a:xfrm>
          <a:prstGeom prst="rect">
            <a:avLst/>
          </a:prstGeom>
          <a:ln>
            <a:solidFill>
              <a:schemeClr val="tx1"/>
            </a:solidFill>
          </a:ln>
        </p:spPr>
      </p:pic>
      <p:sp>
        <p:nvSpPr>
          <p:cNvPr id="6" name="TextBox 5">
            <a:extLst>
              <a:ext uri="{FF2B5EF4-FFF2-40B4-BE49-F238E27FC236}">
                <a16:creationId xmlns:a16="http://schemas.microsoft.com/office/drawing/2014/main" id="{DBB662AA-C414-483E-B00A-4E88DAB623AE}"/>
              </a:ext>
            </a:extLst>
          </p:cNvPr>
          <p:cNvSpPr txBox="1"/>
          <p:nvPr/>
        </p:nvSpPr>
        <p:spPr>
          <a:xfrm>
            <a:off x="1423903" y="641804"/>
            <a:ext cx="2966224" cy="1200329"/>
          </a:xfrm>
          <a:prstGeom prst="rect">
            <a:avLst/>
          </a:prstGeom>
          <a:noFill/>
        </p:spPr>
        <p:txBody>
          <a:bodyPr wrap="square" rtlCol="0">
            <a:spAutoFit/>
          </a:bodyPr>
          <a:lstStyle/>
          <a:p>
            <a:r>
              <a:rPr lang="en-GB" dirty="0"/>
              <a:t>Select one of the options on the left hand side to use either a box, text, table or gauge.  </a:t>
            </a:r>
          </a:p>
        </p:txBody>
      </p:sp>
      <p:sp>
        <p:nvSpPr>
          <p:cNvPr id="7" name="TextBox 6">
            <a:extLst>
              <a:ext uri="{FF2B5EF4-FFF2-40B4-BE49-F238E27FC236}">
                <a16:creationId xmlns:a16="http://schemas.microsoft.com/office/drawing/2014/main" id="{9BF03118-DD56-4D21-AA52-43BEF33B35DE}"/>
              </a:ext>
            </a:extLst>
          </p:cNvPr>
          <p:cNvSpPr txBox="1"/>
          <p:nvPr/>
        </p:nvSpPr>
        <p:spPr>
          <a:xfrm>
            <a:off x="8638312" y="5845271"/>
            <a:ext cx="3405005" cy="276999"/>
          </a:xfrm>
          <a:prstGeom prst="rect">
            <a:avLst/>
          </a:prstGeom>
          <a:noFill/>
          <a:ln>
            <a:solidFill>
              <a:srgbClr val="C00000"/>
            </a:solidFill>
          </a:ln>
        </p:spPr>
        <p:txBody>
          <a:bodyPr wrap="square" rtlCol="0">
            <a:spAutoFit/>
          </a:bodyPr>
          <a:lstStyle/>
          <a:p>
            <a:pPr algn="ctr"/>
            <a:r>
              <a:rPr lang="en-GB" sz="1200" b="1" dirty="0">
                <a:solidFill>
                  <a:srgbClr val="C00000"/>
                </a:solidFill>
              </a:rPr>
              <a:t>These steps are for v5.0 and above of Nervecentre</a:t>
            </a:r>
          </a:p>
        </p:txBody>
      </p:sp>
      <p:pic>
        <p:nvPicPr>
          <p:cNvPr id="8" name="Picture 7">
            <a:extLst>
              <a:ext uri="{FF2B5EF4-FFF2-40B4-BE49-F238E27FC236}">
                <a16:creationId xmlns:a16="http://schemas.microsoft.com/office/drawing/2014/main" id="{2FC80C75-5D0E-4533-A397-435C630DE27D}"/>
              </a:ext>
            </a:extLst>
          </p:cNvPr>
          <p:cNvPicPr>
            <a:picLocks noChangeAspect="1"/>
          </p:cNvPicPr>
          <p:nvPr/>
        </p:nvPicPr>
        <p:blipFill>
          <a:blip r:embed="rId3"/>
          <a:stretch>
            <a:fillRect/>
          </a:stretch>
        </p:blipFill>
        <p:spPr>
          <a:xfrm>
            <a:off x="268040" y="3222291"/>
            <a:ext cx="1517615" cy="1200330"/>
          </a:xfrm>
          <a:prstGeom prst="rect">
            <a:avLst/>
          </a:prstGeom>
        </p:spPr>
      </p:pic>
      <p:pic>
        <p:nvPicPr>
          <p:cNvPr id="9" name="Picture 8">
            <a:extLst>
              <a:ext uri="{FF2B5EF4-FFF2-40B4-BE49-F238E27FC236}">
                <a16:creationId xmlns:a16="http://schemas.microsoft.com/office/drawing/2014/main" id="{5B0E7A78-459A-4593-A21D-8958A2B96670}"/>
              </a:ext>
            </a:extLst>
          </p:cNvPr>
          <p:cNvPicPr>
            <a:picLocks noChangeAspect="1"/>
          </p:cNvPicPr>
          <p:nvPr/>
        </p:nvPicPr>
        <p:blipFill>
          <a:blip r:embed="rId4"/>
          <a:stretch>
            <a:fillRect/>
          </a:stretch>
        </p:blipFill>
        <p:spPr>
          <a:xfrm>
            <a:off x="3223338" y="4467240"/>
            <a:ext cx="1732815" cy="1383565"/>
          </a:xfrm>
          <a:prstGeom prst="rect">
            <a:avLst/>
          </a:prstGeom>
        </p:spPr>
      </p:pic>
      <p:sp>
        <p:nvSpPr>
          <p:cNvPr id="10" name="TextBox 9">
            <a:extLst>
              <a:ext uri="{FF2B5EF4-FFF2-40B4-BE49-F238E27FC236}">
                <a16:creationId xmlns:a16="http://schemas.microsoft.com/office/drawing/2014/main" id="{4E13F746-6BD2-4382-9A29-4E112BE3D4FB}"/>
              </a:ext>
            </a:extLst>
          </p:cNvPr>
          <p:cNvSpPr txBox="1"/>
          <p:nvPr/>
        </p:nvSpPr>
        <p:spPr>
          <a:xfrm>
            <a:off x="5467814" y="4281860"/>
            <a:ext cx="3693705" cy="1754326"/>
          </a:xfrm>
          <a:prstGeom prst="rect">
            <a:avLst/>
          </a:prstGeom>
          <a:noFill/>
        </p:spPr>
        <p:txBody>
          <a:bodyPr wrap="square" rtlCol="0">
            <a:spAutoFit/>
          </a:bodyPr>
          <a:lstStyle/>
          <a:p>
            <a:r>
              <a:rPr lang="en-GB" dirty="0"/>
              <a:t>Give the metric a name, and select ‘Add flow metric’.  Note that if the metric has already been created select the drop down next to ‘Flow Metric’ and choose the desired metric</a:t>
            </a:r>
          </a:p>
        </p:txBody>
      </p:sp>
      <p:cxnSp>
        <p:nvCxnSpPr>
          <p:cNvPr id="12" name="Straight Arrow Connector 11">
            <a:extLst>
              <a:ext uri="{FF2B5EF4-FFF2-40B4-BE49-F238E27FC236}">
                <a16:creationId xmlns:a16="http://schemas.microsoft.com/office/drawing/2014/main" id="{3410476F-F7F2-444C-A2E1-4B148D60FF68}"/>
              </a:ext>
            </a:extLst>
          </p:cNvPr>
          <p:cNvCxnSpPr>
            <a:cxnSpLocks/>
          </p:cNvCxnSpPr>
          <p:nvPr/>
        </p:nvCxnSpPr>
        <p:spPr>
          <a:xfrm flipV="1">
            <a:off x="3962115" y="1007195"/>
            <a:ext cx="1062118" cy="1473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52A29A9-85E1-4A4B-AE2D-87EE26F34B08}"/>
              </a:ext>
            </a:extLst>
          </p:cNvPr>
          <p:cNvSpPr/>
          <p:nvPr/>
        </p:nvSpPr>
        <p:spPr>
          <a:xfrm>
            <a:off x="5059200" y="791737"/>
            <a:ext cx="326839" cy="226916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412DA41B-ED8D-46C4-A797-0737056CFD6F}"/>
              </a:ext>
            </a:extLst>
          </p:cNvPr>
          <p:cNvCxnSpPr>
            <a:cxnSpLocks/>
          </p:cNvCxnSpPr>
          <p:nvPr/>
        </p:nvCxnSpPr>
        <p:spPr>
          <a:xfrm flipV="1">
            <a:off x="4493174" y="1834766"/>
            <a:ext cx="3156563" cy="70771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472E85-CC8C-4128-8891-5F912C734E20}"/>
              </a:ext>
            </a:extLst>
          </p:cNvPr>
          <p:cNvCxnSpPr>
            <a:cxnSpLocks/>
          </p:cNvCxnSpPr>
          <p:nvPr/>
        </p:nvCxnSpPr>
        <p:spPr>
          <a:xfrm flipH="1">
            <a:off x="1815670" y="3332722"/>
            <a:ext cx="905228" cy="36094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01DFDE3-FB93-47BA-B5B3-344E9C52C747}"/>
              </a:ext>
            </a:extLst>
          </p:cNvPr>
          <p:cNvCxnSpPr>
            <a:cxnSpLocks/>
          </p:cNvCxnSpPr>
          <p:nvPr/>
        </p:nvCxnSpPr>
        <p:spPr>
          <a:xfrm flipH="1">
            <a:off x="4204010" y="4443431"/>
            <a:ext cx="1314210" cy="27675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86CB69-5AB7-43B8-90DB-3117EED7CBBE}"/>
              </a:ext>
            </a:extLst>
          </p:cNvPr>
          <p:cNvSpPr txBox="1"/>
          <p:nvPr/>
        </p:nvSpPr>
        <p:spPr>
          <a:xfrm>
            <a:off x="2142329" y="2561792"/>
            <a:ext cx="2966224" cy="923330"/>
          </a:xfrm>
          <a:prstGeom prst="rect">
            <a:avLst/>
          </a:prstGeom>
          <a:noFill/>
        </p:spPr>
        <p:txBody>
          <a:bodyPr wrap="square" rtlCol="0">
            <a:spAutoFit/>
          </a:bodyPr>
          <a:lstStyle/>
          <a:p>
            <a:r>
              <a:rPr lang="en-GB" dirty="0"/>
              <a:t>Double click on the option you have chosen, this will open a new box </a:t>
            </a:r>
          </a:p>
        </p:txBody>
      </p:sp>
    </p:spTree>
    <p:extLst>
      <p:ext uri="{BB962C8B-B14F-4D97-AF65-F5344CB8AC3E}">
        <p14:creationId xmlns:p14="http://schemas.microsoft.com/office/powerpoint/2010/main" val="104023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4C679E-7136-465E-9D77-9DA87A0E327D}"/>
              </a:ext>
            </a:extLst>
          </p:cNvPr>
          <p:cNvPicPr>
            <a:picLocks noChangeAspect="1"/>
          </p:cNvPicPr>
          <p:nvPr/>
        </p:nvPicPr>
        <p:blipFill>
          <a:blip r:embed="rId2"/>
          <a:stretch>
            <a:fillRect/>
          </a:stretch>
        </p:blipFill>
        <p:spPr>
          <a:xfrm>
            <a:off x="325047" y="267056"/>
            <a:ext cx="7324690" cy="3562103"/>
          </a:xfrm>
          <a:prstGeom prst="rect">
            <a:avLst/>
          </a:prstGeom>
          <a:ln>
            <a:solidFill>
              <a:schemeClr val="tx1"/>
            </a:solidFill>
          </a:ln>
        </p:spPr>
      </p:pic>
      <p:sp>
        <p:nvSpPr>
          <p:cNvPr id="5" name="TextBox 4">
            <a:extLst>
              <a:ext uri="{FF2B5EF4-FFF2-40B4-BE49-F238E27FC236}">
                <a16:creationId xmlns:a16="http://schemas.microsoft.com/office/drawing/2014/main" id="{220172E7-C81F-4A37-A949-E26C04C26549}"/>
              </a:ext>
            </a:extLst>
          </p:cNvPr>
          <p:cNvSpPr txBox="1"/>
          <p:nvPr/>
        </p:nvSpPr>
        <p:spPr>
          <a:xfrm>
            <a:off x="7828156" y="245327"/>
            <a:ext cx="3858322" cy="923330"/>
          </a:xfrm>
          <a:prstGeom prst="rect">
            <a:avLst/>
          </a:prstGeom>
          <a:noFill/>
        </p:spPr>
        <p:txBody>
          <a:bodyPr wrap="square" rtlCol="0">
            <a:spAutoFit/>
          </a:bodyPr>
          <a:lstStyle/>
          <a:p>
            <a:r>
              <a:rPr lang="en-GB" dirty="0"/>
              <a:t>Create the metric from the clinical note, in the same way as the smart list earlier. </a:t>
            </a:r>
          </a:p>
        </p:txBody>
      </p:sp>
      <p:sp>
        <p:nvSpPr>
          <p:cNvPr id="6" name="TextBox 5">
            <a:extLst>
              <a:ext uri="{FF2B5EF4-FFF2-40B4-BE49-F238E27FC236}">
                <a16:creationId xmlns:a16="http://schemas.microsoft.com/office/drawing/2014/main" id="{88702495-188B-432B-8C8B-08C18D574B29}"/>
              </a:ext>
            </a:extLst>
          </p:cNvPr>
          <p:cNvSpPr txBox="1"/>
          <p:nvPr/>
        </p:nvSpPr>
        <p:spPr>
          <a:xfrm>
            <a:off x="7917366" y="1419148"/>
            <a:ext cx="3769112" cy="923330"/>
          </a:xfrm>
          <a:prstGeom prst="rect">
            <a:avLst/>
          </a:prstGeom>
          <a:noFill/>
        </p:spPr>
        <p:txBody>
          <a:bodyPr wrap="square" rtlCol="0">
            <a:spAutoFit/>
          </a:bodyPr>
          <a:lstStyle/>
          <a:p>
            <a:r>
              <a:rPr lang="en-GB" dirty="0"/>
              <a:t>Add some colour to the metric so that if numbers exceed a threshold this can be seen </a:t>
            </a:r>
          </a:p>
        </p:txBody>
      </p:sp>
      <p:sp>
        <p:nvSpPr>
          <p:cNvPr id="7" name="TextBox 6">
            <a:extLst>
              <a:ext uri="{FF2B5EF4-FFF2-40B4-BE49-F238E27FC236}">
                <a16:creationId xmlns:a16="http://schemas.microsoft.com/office/drawing/2014/main" id="{B353D6FB-C9E5-4F2E-B36B-E0D16CA5B7DA}"/>
              </a:ext>
            </a:extLst>
          </p:cNvPr>
          <p:cNvSpPr txBox="1"/>
          <p:nvPr/>
        </p:nvSpPr>
        <p:spPr>
          <a:xfrm>
            <a:off x="7917366" y="2768597"/>
            <a:ext cx="3769112" cy="1200329"/>
          </a:xfrm>
          <a:prstGeom prst="rect">
            <a:avLst/>
          </a:prstGeom>
          <a:noFill/>
        </p:spPr>
        <p:txBody>
          <a:bodyPr wrap="square" rtlCol="0">
            <a:spAutoFit/>
          </a:bodyPr>
          <a:lstStyle/>
          <a:p>
            <a:r>
              <a:rPr lang="en-GB" dirty="0"/>
              <a:t>You must select ‘test’ before you can save ensuring that the metric is viable.  If you do not select test then the save button is disabled. </a:t>
            </a:r>
          </a:p>
        </p:txBody>
      </p:sp>
      <p:cxnSp>
        <p:nvCxnSpPr>
          <p:cNvPr id="8" name="Straight Arrow Connector 7">
            <a:extLst>
              <a:ext uri="{FF2B5EF4-FFF2-40B4-BE49-F238E27FC236}">
                <a16:creationId xmlns:a16="http://schemas.microsoft.com/office/drawing/2014/main" id="{5B174467-3478-409C-8AE7-6593D98B2423}"/>
              </a:ext>
            </a:extLst>
          </p:cNvPr>
          <p:cNvCxnSpPr>
            <a:cxnSpLocks/>
            <a:stCxn id="5" idx="1"/>
          </p:cNvCxnSpPr>
          <p:nvPr/>
        </p:nvCxnSpPr>
        <p:spPr>
          <a:xfrm flipH="1">
            <a:off x="3479180" y="706992"/>
            <a:ext cx="4348976" cy="66460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CAB8C1-1E22-4F4B-A25E-B75E12479FB2}"/>
              </a:ext>
            </a:extLst>
          </p:cNvPr>
          <p:cNvCxnSpPr>
            <a:cxnSpLocks/>
            <a:stCxn id="6" idx="1"/>
          </p:cNvCxnSpPr>
          <p:nvPr/>
        </p:nvCxnSpPr>
        <p:spPr>
          <a:xfrm flipH="1" flipV="1">
            <a:off x="5910146" y="706992"/>
            <a:ext cx="2007220" cy="117382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E1A83F-F2FF-4143-92BE-E67A1FE25532}"/>
              </a:ext>
            </a:extLst>
          </p:cNvPr>
          <p:cNvCxnSpPr>
            <a:cxnSpLocks/>
            <a:stCxn id="7" idx="1"/>
          </p:cNvCxnSpPr>
          <p:nvPr/>
        </p:nvCxnSpPr>
        <p:spPr>
          <a:xfrm flipH="1">
            <a:off x="4337824" y="3368762"/>
            <a:ext cx="3579542" cy="26386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46CEC42-FCF4-4C2D-AD89-5C3F2F86BC16}"/>
              </a:ext>
            </a:extLst>
          </p:cNvPr>
          <p:cNvPicPr>
            <a:picLocks noChangeAspect="1"/>
          </p:cNvPicPr>
          <p:nvPr/>
        </p:nvPicPr>
        <p:blipFill>
          <a:blip r:embed="rId3"/>
          <a:stretch>
            <a:fillRect/>
          </a:stretch>
        </p:blipFill>
        <p:spPr>
          <a:xfrm>
            <a:off x="7139801" y="4659109"/>
            <a:ext cx="3448050" cy="762000"/>
          </a:xfrm>
          <a:prstGeom prst="rect">
            <a:avLst/>
          </a:prstGeom>
        </p:spPr>
      </p:pic>
      <p:sp>
        <p:nvSpPr>
          <p:cNvPr id="24" name="TextBox 23">
            <a:extLst>
              <a:ext uri="{FF2B5EF4-FFF2-40B4-BE49-F238E27FC236}">
                <a16:creationId xmlns:a16="http://schemas.microsoft.com/office/drawing/2014/main" id="{15F6978C-A420-425F-8251-0393F7806F95}"/>
              </a:ext>
            </a:extLst>
          </p:cNvPr>
          <p:cNvSpPr txBox="1"/>
          <p:nvPr/>
        </p:nvSpPr>
        <p:spPr>
          <a:xfrm>
            <a:off x="1133707" y="4488760"/>
            <a:ext cx="5456664" cy="1200329"/>
          </a:xfrm>
          <a:prstGeom prst="rect">
            <a:avLst/>
          </a:prstGeom>
          <a:noFill/>
        </p:spPr>
        <p:txBody>
          <a:bodyPr wrap="square" rtlCol="0">
            <a:spAutoFit/>
          </a:bodyPr>
          <a:lstStyle/>
          <a:p>
            <a:r>
              <a:rPr lang="en-GB" dirty="0"/>
              <a:t>Once you have pressed saved the metrics will be saved (note the values on the live flow default to 123).  Scroll down the page and select ‘Run’.  This will show the accurate data.  Then press save, and close</a:t>
            </a:r>
          </a:p>
        </p:txBody>
      </p:sp>
    </p:spTree>
    <p:extLst>
      <p:ext uri="{BB962C8B-B14F-4D97-AF65-F5344CB8AC3E}">
        <p14:creationId xmlns:p14="http://schemas.microsoft.com/office/powerpoint/2010/main" val="53912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19B0-A737-4DA7-AF49-E3FBEEEE9EEF}"/>
              </a:ext>
            </a:extLst>
          </p:cNvPr>
          <p:cNvSpPr>
            <a:spLocks noGrp="1"/>
          </p:cNvSpPr>
          <p:nvPr>
            <p:ph type="title"/>
          </p:nvPr>
        </p:nvSpPr>
        <p:spPr>
          <a:xfrm>
            <a:off x="838200" y="87663"/>
            <a:ext cx="10515600" cy="593880"/>
          </a:xfrm>
        </p:spPr>
        <p:txBody>
          <a:bodyPr>
            <a:normAutofit fontScale="90000"/>
          </a:bodyPr>
          <a:lstStyle/>
          <a:p>
            <a:r>
              <a:rPr lang="en-GB" dirty="0"/>
              <a:t>Contact Tracing </a:t>
            </a:r>
          </a:p>
        </p:txBody>
      </p:sp>
      <p:sp>
        <p:nvSpPr>
          <p:cNvPr id="3" name="Content Placeholder 2">
            <a:extLst>
              <a:ext uri="{FF2B5EF4-FFF2-40B4-BE49-F238E27FC236}">
                <a16:creationId xmlns:a16="http://schemas.microsoft.com/office/drawing/2014/main" id="{CCE0AC2E-3ACB-4078-B928-7E69FB39FB8F}"/>
              </a:ext>
            </a:extLst>
          </p:cNvPr>
          <p:cNvSpPr>
            <a:spLocks noGrp="1"/>
          </p:cNvSpPr>
          <p:nvPr>
            <p:ph idx="1"/>
          </p:nvPr>
        </p:nvSpPr>
        <p:spPr>
          <a:xfrm>
            <a:off x="963228" y="763336"/>
            <a:ext cx="10515600" cy="4351338"/>
          </a:xfrm>
        </p:spPr>
        <p:txBody>
          <a:bodyPr>
            <a:normAutofit/>
          </a:bodyPr>
          <a:lstStyle/>
          <a:p>
            <a:r>
              <a:rPr lang="en-GB" sz="2400" dirty="0"/>
              <a:t>Contact Tracing is found in the reporting pages, if you are logged in to either the Admin or Clinical pages, you must log out, select Reporting, then log in again .</a:t>
            </a:r>
          </a:p>
          <a:p>
            <a:r>
              <a:rPr lang="en-GB" sz="2400" dirty="0"/>
              <a:t>Select ‘Patient’</a:t>
            </a:r>
          </a:p>
        </p:txBody>
      </p:sp>
      <p:pic>
        <p:nvPicPr>
          <p:cNvPr id="4" name="Picture 3">
            <a:extLst>
              <a:ext uri="{FF2B5EF4-FFF2-40B4-BE49-F238E27FC236}">
                <a16:creationId xmlns:a16="http://schemas.microsoft.com/office/drawing/2014/main" id="{B1DE89B4-1367-4C2E-8D36-4500F023B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65" y="2186518"/>
            <a:ext cx="5662195" cy="3990445"/>
          </a:xfrm>
          <a:prstGeom prst="rect">
            <a:avLst/>
          </a:prstGeom>
          <a:ln>
            <a:solidFill>
              <a:schemeClr val="tx1"/>
            </a:solidFill>
          </a:ln>
        </p:spPr>
      </p:pic>
      <p:pic>
        <p:nvPicPr>
          <p:cNvPr id="5" name="Picture 4">
            <a:extLst>
              <a:ext uri="{FF2B5EF4-FFF2-40B4-BE49-F238E27FC236}">
                <a16:creationId xmlns:a16="http://schemas.microsoft.com/office/drawing/2014/main" id="{9C7B66E6-8777-4F7C-A2E2-B2E638EA6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821" y="2900515"/>
            <a:ext cx="5570288" cy="3079995"/>
          </a:xfrm>
          <a:prstGeom prst="rect">
            <a:avLst/>
          </a:prstGeom>
          <a:ln>
            <a:solidFill>
              <a:schemeClr val="tx1"/>
            </a:solidFill>
          </a:ln>
        </p:spPr>
      </p:pic>
      <p:sp>
        <p:nvSpPr>
          <p:cNvPr id="6" name="Rectangle: Rounded Corners 5">
            <a:extLst>
              <a:ext uri="{FF2B5EF4-FFF2-40B4-BE49-F238E27FC236}">
                <a16:creationId xmlns:a16="http://schemas.microsoft.com/office/drawing/2014/main" id="{B70683F8-77C6-4CEA-AB06-39821B16695B}"/>
              </a:ext>
            </a:extLst>
          </p:cNvPr>
          <p:cNvSpPr/>
          <p:nvPr/>
        </p:nvSpPr>
        <p:spPr>
          <a:xfrm>
            <a:off x="2212165" y="5196468"/>
            <a:ext cx="631396" cy="11151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657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096"/>
            <a:ext cx="10515600" cy="1325563"/>
          </a:xfrm>
        </p:spPr>
        <p:txBody>
          <a:bodyPr/>
          <a:lstStyle/>
          <a:p>
            <a:r>
              <a:rPr lang="en-US" dirty="0"/>
              <a:t>Contents</a:t>
            </a:r>
          </a:p>
        </p:txBody>
      </p:sp>
      <p:sp>
        <p:nvSpPr>
          <p:cNvPr id="4" name="Content Placeholder 3">
            <a:extLst>
              <a:ext uri="{FF2B5EF4-FFF2-40B4-BE49-F238E27FC236}">
                <a16:creationId xmlns:a16="http://schemas.microsoft.com/office/drawing/2014/main" id="{596B3065-1A12-4128-B846-A9BE8585FDDA}"/>
              </a:ext>
            </a:extLst>
          </p:cNvPr>
          <p:cNvSpPr>
            <a:spLocks noGrp="1"/>
          </p:cNvSpPr>
          <p:nvPr>
            <p:ph idx="1"/>
          </p:nvPr>
        </p:nvSpPr>
        <p:spPr>
          <a:xfrm>
            <a:off x="838200" y="1449659"/>
            <a:ext cx="10515600" cy="4727304"/>
          </a:xfrm>
        </p:spPr>
        <p:txBody>
          <a:bodyPr>
            <a:normAutofit fontScale="92500" lnSpcReduction="20000"/>
          </a:bodyPr>
          <a:lstStyle/>
          <a:p>
            <a:r>
              <a:rPr lang="en-GB" dirty="0"/>
              <a:t>This quick guide will show:</a:t>
            </a:r>
          </a:p>
          <a:p>
            <a:r>
              <a:rPr lang="en-GB" dirty="0"/>
              <a:t>How to create a clinical note for COVID monitoring </a:t>
            </a:r>
          </a:p>
          <a:p>
            <a:r>
              <a:rPr lang="en-GB" dirty="0"/>
              <a:t>How to assign a patient tag to the note</a:t>
            </a:r>
          </a:p>
          <a:p>
            <a:r>
              <a:rPr lang="en-GB" dirty="0"/>
              <a:t>Create a Smart List to identify the location of these patients </a:t>
            </a:r>
          </a:p>
          <a:p>
            <a:r>
              <a:rPr lang="en-GB" dirty="0"/>
              <a:t>Introduction to Live Flow metrics </a:t>
            </a:r>
          </a:p>
          <a:p>
            <a:endParaRPr lang="en-GB" dirty="0"/>
          </a:p>
          <a:p>
            <a:pPr marL="0" indent="0">
              <a:buNone/>
            </a:pPr>
            <a:r>
              <a:rPr lang="en-GB" dirty="0"/>
              <a:t>This guide is not exhaustive, please see your admin guides for detailed information, available on Freshdesk.</a:t>
            </a:r>
          </a:p>
          <a:p>
            <a:pPr marL="0" indent="0">
              <a:buNone/>
            </a:pPr>
            <a:r>
              <a:rPr lang="en-GB" dirty="0"/>
              <a:t>Should you need any further guidance please raise a support ticket by contacting </a:t>
            </a:r>
            <a:r>
              <a:rPr lang="en-GB" dirty="0">
                <a:hlinkClick r:id="rId2"/>
              </a:rPr>
              <a:t>support@nervecentresoftware.com</a:t>
            </a:r>
            <a:endParaRPr lang="en-GB" dirty="0"/>
          </a:p>
          <a:p>
            <a:pPr marL="0" indent="0">
              <a:buNone/>
            </a:pPr>
            <a:endParaRPr lang="en-GB" dirty="0"/>
          </a:p>
          <a:p>
            <a:pPr marL="0" indent="0">
              <a:buNone/>
            </a:pPr>
            <a:r>
              <a:rPr lang="en-GB" sz="1600" dirty="0"/>
              <a:t>Please note the screenshots in this guide were taken on a server running v6, they may be slightly different to your version</a:t>
            </a:r>
          </a:p>
          <a:p>
            <a:pPr marL="0" indent="0">
              <a:buNone/>
            </a:pPr>
            <a:endParaRPr lang="en-GB" dirty="0"/>
          </a:p>
        </p:txBody>
      </p:sp>
    </p:spTree>
    <p:extLst>
      <p:ext uri="{BB962C8B-B14F-4D97-AF65-F5344CB8AC3E}">
        <p14:creationId xmlns:p14="http://schemas.microsoft.com/office/powerpoint/2010/main" val="171532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CA45-5047-4A27-BAE9-5D38860A19CE}"/>
              </a:ext>
            </a:extLst>
          </p:cNvPr>
          <p:cNvSpPr>
            <a:spLocks noGrp="1"/>
          </p:cNvSpPr>
          <p:nvPr>
            <p:ph type="title"/>
          </p:nvPr>
        </p:nvSpPr>
        <p:spPr>
          <a:xfrm>
            <a:off x="659783" y="220161"/>
            <a:ext cx="10515600" cy="626767"/>
          </a:xfrm>
        </p:spPr>
        <p:txBody>
          <a:bodyPr>
            <a:normAutofit fontScale="90000"/>
          </a:bodyPr>
          <a:lstStyle/>
          <a:p>
            <a:r>
              <a:rPr lang="en-GB" dirty="0"/>
              <a:t>Creating a clinical note for COVID monitoring</a:t>
            </a:r>
          </a:p>
        </p:txBody>
      </p:sp>
      <p:pic>
        <p:nvPicPr>
          <p:cNvPr id="5" name="Picture 4">
            <a:extLst>
              <a:ext uri="{FF2B5EF4-FFF2-40B4-BE49-F238E27FC236}">
                <a16:creationId xmlns:a16="http://schemas.microsoft.com/office/drawing/2014/main" id="{E85ED66D-D5F9-4965-A83E-3CC924C33CD9}"/>
              </a:ext>
            </a:extLst>
          </p:cNvPr>
          <p:cNvPicPr>
            <a:picLocks noChangeAspect="1"/>
          </p:cNvPicPr>
          <p:nvPr/>
        </p:nvPicPr>
        <p:blipFill>
          <a:blip r:embed="rId2"/>
          <a:stretch>
            <a:fillRect/>
          </a:stretch>
        </p:blipFill>
        <p:spPr>
          <a:xfrm>
            <a:off x="5224347" y="2646662"/>
            <a:ext cx="2590800" cy="1485900"/>
          </a:xfrm>
          <a:prstGeom prst="rect">
            <a:avLst/>
          </a:prstGeom>
          <a:ln>
            <a:solidFill>
              <a:schemeClr val="tx1"/>
            </a:solidFill>
          </a:ln>
        </p:spPr>
      </p:pic>
      <p:pic>
        <p:nvPicPr>
          <p:cNvPr id="6" name="Picture 5">
            <a:extLst>
              <a:ext uri="{FF2B5EF4-FFF2-40B4-BE49-F238E27FC236}">
                <a16:creationId xmlns:a16="http://schemas.microsoft.com/office/drawing/2014/main" id="{3BE2657D-81BC-448F-BF27-79380DC8353B}"/>
              </a:ext>
            </a:extLst>
          </p:cNvPr>
          <p:cNvPicPr>
            <a:picLocks noChangeAspect="1"/>
          </p:cNvPicPr>
          <p:nvPr/>
        </p:nvPicPr>
        <p:blipFill>
          <a:blip r:embed="rId3"/>
          <a:stretch>
            <a:fillRect/>
          </a:stretch>
        </p:blipFill>
        <p:spPr>
          <a:xfrm>
            <a:off x="3323067" y="1391466"/>
            <a:ext cx="3924300" cy="561975"/>
          </a:xfrm>
          <a:prstGeom prst="rect">
            <a:avLst/>
          </a:prstGeom>
          <a:ln>
            <a:solidFill>
              <a:schemeClr val="tx1"/>
            </a:solidFill>
          </a:ln>
        </p:spPr>
      </p:pic>
      <p:pic>
        <p:nvPicPr>
          <p:cNvPr id="7" name="Picture 6">
            <a:extLst>
              <a:ext uri="{FF2B5EF4-FFF2-40B4-BE49-F238E27FC236}">
                <a16:creationId xmlns:a16="http://schemas.microsoft.com/office/drawing/2014/main" id="{61091DE5-B8FE-41E8-BE69-E900AA11AF38}"/>
              </a:ext>
            </a:extLst>
          </p:cNvPr>
          <p:cNvPicPr>
            <a:picLocks noChangeAspect="1"/>
          </p:cNvPicPr>
          <p:nvPr/>
        </p:nvPicPr>
        <p:blipFill>
          <a:blip r:embed="rId4"/>
          <a:stretch>
            <a:fillRect/>
          </a:stretch>
        </p:blipFill>
        <p:spPr>
          <a:xfrm>
            <a:off x="8519548" y="4356044"/>
            <a:ext cx="2400300" cy="1524000"/>
          </a:xfrm>
          <a:prstGeom prst="rect">
            <a:avLst/>
          </a:prstGeom>
          <a:ln>
            <a:solidFill>
              <a:schemeClr val="tx1"/>
            </a:solidFill>
          </a:ln>
        </p:spPr>
      </p:pic>
      <p:sp>
        <p:nvSpPr>
          <p:cNvPr id="9" name="TextBox 8">
            <a:extLst>
              <a:ext uri="{FF2B5EF4-FFF2-40B4-BE49-F238E27FC236}">
                <a16:creationId xmlns:a16="http://schemas.microsoft.com/office/drawing/2014/main" id="{973281A1-33BB-4627-96B0-74FB3AB9D850}"/>
              </a:ext>
            </a:extLst>
          </p:cNvPr>
          <p:cNvSpPr txBox="1"/>
          <p:nvPr/>
        </p:nvSpPr>
        <p:spPr>
          <a:xfrm>
            <a:off x="2680012" y="2920393"/>
            <a:ext cx="2400300" cy="1477328"/>
          </a:xfrm>
          <a:prstGeom prst="rect">
            <a:avLst/>
          </a:prstGeom>
          <a:noFill/>
        </p:spPr>
        <p:txBody>
          <a:bodyPr wrap="square" rtlCol="0">
            <a:spAutoFit/>
          </a:bodyPr>
          <a:lstStyle/>
          <a:p>
            <a:r>
              <a:rPr lang="en-GB" dirty="0"/>
              <a:t>2. Select Clinical Notes (this may be called Handover in older versions) </a:t>
            </a:r>
          </a:p>
          <a:p>
            <a:endParaRPr lang="en-GB" dirty="0"/>
          </a:p>
        </p:txBody>
      </p:sp>
      <p:sp>
        <p:nvSpPr>
          <p:cNvPr id="14" name="TextBox 13">
            <a:extLst>
              <a:ext uri="{FF2B5EF4-FFF2-40B4-BE49-F238E27FC236}">
                <a16:creationId xmlns:a16="http://schemas.microsoft.com/office/drawing/2014/main" id="{3E2F0481-1C53-4629-A842-1210A45FCB82}"/>
              </a:ext>
            </a:extLst>
          </p:cNvPr>
          <p:cNvSpPr txBox="1"/>
          <p:nvPr/>
        </p:nvSpPr>
        <p:spPr>
          <a:xfrm>
            <a:off x="434898" y="1236588"/>
            <a:ext cx="3128849" cy="923330"/>
          </a:xfrm>
          <a:prstGeom prst="rect">
            <a:avLst/>
          </a:prstGeom>
          <a:noFill/>
        </p:spPr>
        <p:txBody>
          <a:bodyPr wrap="square" rtlCol="0">
            <a:spAutoFit/>
          </a:bodyPr>
          <a:lstStyle/>
          <a:p>
            <a:r>
              <a:rPr lang="en-GB" dirty="0"/>
              <a:t>1. In the admin pages select ‘Clinical’</a:t>
            </a:r>
          </a:p>
          <a:p>
            <a:endParaRPr lang="en-GB" dirty="0"/>
          </a:p>
        </p:txBody>
      </p:sp>
      <p:sp>
        <p:nvSpPr>
          <p:cNvPr id="16" name="TextBox 15">
            <a:extLst>
              <a:ext uri="{FF2B5EF4-FFF2-40B4-BE49-F238E27FC236}">
                <a16:creationId xmlns:a16="http://schemas.microsoft.com/office/drawing/2014/main" id="{8064DACC-9840-45AA-BBA6-70E94F7F394A}"/>
              </a:ext>
            </a:extLst>
          </p:cNvPr>
          <p:cNvSpPr txBox="1"/>
          <p:nvPr/>
        </p:nvSpPr>
        <p:spPr>
          <a:xfrm>
            <a:off x="6096000" y="4794879"/>
            <a:ext cx="2141034" cy="646331"/>
          </a:xfrm>
          <a:prstGeom prst="rect">
            <a:avLst/>
          </a:prstGeom>
          <a:noFill/>
        </p:spPr>
        <p:txBody>
          <a:bodyPr wrap="square" rtlCol="0">
            <a:spAutoFit/>
          </a:bodyPr>
          <a:lstStyle/>
          <a:p>
            <a:r>
              <a:rPr lang="en-GB" dirty="0"/>
              <a:t>3. Select ‘Add Note’</a:t>
            </a:r>
          </a:p>
          <a:p>
            <a:endParaRPr lang="en-GB" dirty="0"/>
          </a:p>
        </p:txBody>
      </p:sp>
      <p:sp>
        <p:nvSpPr>
          <p:cNvPr id="18" name="Rectangle: Rounded Corners 17">
            <a:extLst>
              <a:ext uri="{FF2B5EF4-FFF2-40B4-BE49-F238E27FC236}">
                <a16:creationId xmlns:a16="http://schemas.microsoft.com/office/drawing/2014/main" id="{881C33FC-504B-4D19-BB42-F2A5B83A728E}"/>
              </a:ext>
            </a:extLst>
          </p:cNvPr>
          <p:cNvSpPr/>
          <p:nvPr/>
        </p:nvSpPr>
        <p:spPr>
          <a:xfrm>
            <a:off x="5386039" y="1391466"/>
            <a:ext cx="880946" cy="5619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C740AB1-2E61-4035-8C3D-1F76FE756D42}"/>
              </a:ext>
            </a:extLst>
          </p:cNvPr>
          <p:cNvSpPr/>
          <p:nvPr/>
        </p:nvSpPr>
        <p:spPr>
          <a:xfrm>
            <a:off x="5224346" y="2730415"/>
            <a:ext cx="2446767" cy="5619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2D1E8D02-2377-4D80-BC79-636EB61BDB59}"/>
              </a:ext>
            </a:extLst>
          </p:cNvPr>
          <p:cNvSpPr/>
          <p:nvPr/>
        </p:nvSpPr>
        <p:spPr>
          <a:xfrm>
            <a:off x="8519547" y="4672361"/>
            <a:ext cx="1594609" cy="4456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2F77699-1C75-458C-B618-BEA784079E54}"/>
              </a:ext>
            </a:extLst>
          </p:cNvPr>
          <p:cNvSpPr txBox="1"/>
          <p:nvPr/>
        </p:nvSpPr>
        <p:spPr>
          <a:xfrm>
            <a:off x="8352097" y="1410353"/>
            <a:ext cx="3405005" cy="646331"/>
          </a:xfrm>
          <a:prstGeom prst="rect">
            <a:avLst/>
          </a:prstGeom>
          <a:noFill/>
          <a:ln>
            <a:solidFill>
              <a:srgbClr val="C00000"/>
            </a:solidFill>
          </a:ln>
        </p:spPr>
        <p:txBody>
          <a:bodyPr wrap="square" rtlCol="0">
            <a:spAutoFit/>
          </a:bodyPr>
          <a:lstStyle/>
          <a:p>
            <a:pPr algn="ctr"/>
            <a:r>
              <a:rPr lang="en-GB" b="1" dirty="0">
                <a:solidFill>
                  <a:srgbClr val="C00000"/>
                </a:solidFill>
              </a:rPr>
              <a:t>Don’t forget to open a Config Session!</a:t>
            </a:r>
          </a:p>
        </p:txBody>
      </p:sp>
    </p:spTree>
    <p:extLst>
      <p:ext uri="{BB962C8B-B14F-4D97-AF65-F5344CB8AC3E}">
        <p14:creationId xmlns:p14="http://schemas.microsoft.com/office/powerpoint/2010/main" val="276020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51F603-9203-4CC8-9ECB-20B70DD6DD32}"/>
              </a:ext>
            </a:extLst>
          </p:cNvPr>
          <p:cNvPicPr>
            <a:picLocks noGrp="1" noChangeAspect="1"/>
          </p:cNvPicPr>
          <p:nvPr>
            <p:ph idx="1"/>
          </p:nvPr>
        </p:nvPicPr>
        <p:blipFill>
          <a:blip r:embed="rId2"/>
          <a:stretch>
            <a:fillRect/>
          </a:stretch>
        </p:blipFill>
        <p:spPr>
          <a:xfrm>
            <a:off x="3580109" y="1872288"/>
            <a:ext cx="4162586" cy="3113424"/>
          </a:xfrm>
          <a:prstGeom prst="rect">
            <a:avLst/>
          </a:prstGeom>
          <a:ln>
            <a:solidFill>
              <a:schemeClr val="tx1"/>
            </a:solidFill>
          </a:ln>
        </p:spPr>
      </p:pic>
      <p:sp>
        <p:nvSpPr>
          <p:cNvPr id="6" name="TextBox 5">
            <a:extLst>
              <a:ext uri="{FF2B5EF4-FFF2-40B4-BE49-F238E27FC236}">
                <a16:creationId xmlns:a16="http://schemas.microsoft.com/office/drawing/2014/main" id="{8078AFAE-3446-4506-BC3F-E3F19A0E17F9}"/>
              </a:ext>
            </a:extLst>
          </p:cNvPr>
          <p:cNvSpPr txBox="1"/>
          <p:nvPr/>
        </p:nvSpPr>
        <p:spPr>
          <a:xfrm>
            <a:off x="2531389" y="746664"/>
            <a:ext cx="3564611" cy="646331"/>
          </a:xfrm>
          <a:prstGeom prst="rect">
            <a:avLst/>
          </a:prstGeom>
          <a:noFill/>
        </p:spPr>
        <p:txBody>
          <a:bodyPr wrap="square" rtlCol="0">
            <a:spAutoFit/>
          </a:bodyPr>
          <a:lstStyle/>
          <a:p>
            <a:r>
              <a:rPr lang="en-GB" dirty="0"/>
              <a:t>The name of the note field. For instance, “COVID Status”. </a:t>
            </a:r>
          </a:p>
        </p:txBody>
      </p:sp>
      <p:sp>
        <p:nvSpPr>
          <p:cNvPr id="7" name="TextBox 6">
            <a:extLst>
              <a:ext uri="{FF2B5EF4-FFF2-40B4-BE49-F238E27FC236}">
                <a16:creationId xmlns:a16="http://schemas.microsoft.com/office/drawing/2014/main" id="{9180AE42-08C4-4EEA-AC33-6BE0684AEA08}"/>
              </a:ext>
            </a:extLst>
          </p:cNvPr>
          <p:cNvSpPr txBox="1"/>
          <p:nvPr/>
        </p:nvSpPr>
        <p:spPr>
          <a:xfrm>
            <a:off x="529524" y="1829216"/>
            <a:ext cx="2792280" cy="1200329"/>
          </a:xfrm>
          <a:prstGeom prst="rect">
            <a:avLst/>
          </a:prstGeom>
          <a:noFill/>
        </p:spPr>
        <p:txBody>
          <a:bodyPr wrap="square" rtlCol="0">
            <a:spAutoFit/>
          </a:bodyPr>
          <a:lstStyle/>
          <a:p>
            <a:r>
              <a:rPr lang="en-GB" dirty="0"/>
              <a:t>This should be set to ‘Visit’ meaning that the note value will only be viewable during this specific visit.</a:t>
            </a:r>
          </a:p>
        </p:txBody>
      </p:sp>
      <p:sp>
        <p:nvSpPr>
          <p:cNvPr id="8" name="TextBox 7">
            <a:extLst>
              <a:ext uri="{FF2B5EF4-FFF2-40B4-BE49-F238E27FC236}">
                <a16:creationId xmlns:a16="http://schemas.microsoft.com/office/drawing/2014/main" id="{F30D1A84-970B-4F48-903D-12D295F8A59A}"/>
              </a:ext>
            </a:extLst>
          </p:cNvPr>
          <p:cNvSpPr txBox="1"/>
          <p:nvPr/>
        </p:nvSpPr>
        <p:spPr>
          <a:xfrm>
            <a:off x="677404" y="4029718"/>
            <a:ext cx="2575303" cy="1754326"/>
          </a:xfrm>
          <a:prstGeom prst="rect">
            <a:avLst/>
          </a:prstGeom>
          <a:noFill/>
        </p:spPr>
        <p:txBody>
          <a:bodyPr wrap="square" rtlCol="0">
            <a:spAutoFit/>
          </a:bodyPr>
          <a:lstStyle/>
          <a:p>
            <a:r>
              <a:rPr lang="en-GB" dirty="0"/>
              <a:t>You can either use a Text, or a predefined list of options.  If using options each option should be separated using a comma.</a:t>
            </a:r>
          </a:p>
        </p:txBody>
      </p:sp>
      <p:sp>
        <p:nvSpPr>
          <p:cNvPr id="9" name="TextBox 8">
            <a:extLst>
              <a:ext uri="{FF2B5EF4-FFF2-40B4-BE49-F238E27FC236}">
                <a16:creationId xmlns:a16="http://schemas.microsoft.com/office/drawing/2014/main" id="{8C9421B4-ADB5-4942-974F-BCC7672474F3}"/>
              </a:ext>
            </a:extLst>
          </p:cNvPr>
          <p:cNvSpPr txBox="1"/>
          <p:nvPr/>
        </p:nvSpPr>
        <p:spPr>
          <a:xfrm>
            <a:off x="8313550" y="2024196"/>
            <a:ext cx="3564611" cy="1200329"/>
          </a:xfrm>
          <a:prstGeom prst="rect">
            <a:avLst/>
          </a:prstGeom>
          <a:noFill/>
        </p:spPr>
        <p:txBody>
          <a:bodyPr wrap="square" rtlCol="0">
            <a:spAutoFit/>
          </a:bodyPr>
          <a:lstStyle/>
          <a:p>
            <a:r>
              <a:rPr lang="en-GB" dirty="0"/>
              <a:t>A width can be populated for viewing on the patient list view on desktop, if none is entered then the note field will be auto-sized.</a:t>
            </a:r>
          </a:p>
        </p:txBody>
      </p:sp>
      <p:sp>
        <p:nvSpPr>
          <p:cNvPr id="10" name="TextBox 9">
            <a:extLst>
              <a:ext uri="{FF2B5EF4-FFF2-40B4-BE49-F238E27FC236}">
                <a16:creationId xmlns:a16="http://schemas.microsoft.com/office/drawing/2014/main" id="{83436D45-73DB-4799-8DB4-7CCE603B3189}"/>
              </a:ext>
            </a:extLst>
          </p:cNvPr>
          <p:cNvSpPr txBox="1"/>
          <p:nvPr/>
        </p:nvSpPr>
        <p:spPr>
          <a:xfrm>
            <a:off x="7742695" y="806299"/>
            <a:ext cx="3564611" cy="369332"/>
          </a:xfrm>
          <a:prstGeom prst="rect">
            <a:avLst/>
          </a:prstGeom>
          <a:noFill/>
        </p:spPr>
        <p:txBody>
          <a:bodyPr wrap="square" rtlCol="0">
            <a:spAutoFit/>
          </a:bodyPr>
          <a:lstStyle/>
          <a:p>
            <a:r>
              <a:rPr lang="en-GB" dirty="0"/>
              <a:t>Keep the Control field to ‘None’.</a:t>
            </a:r>
          </a:p>
        </p:txBody>
      </p:sp>
      <p:sp>
        <p:nvSpPr>
          <p:cNvPr id="11" name="TextBox 10">
            <a:extLst>
              <a:ext uri="{FF2B5EF4-FFF2-40B4-BE49-F238E27FC236}">
                <a16:creationId xmlns:a16="http://schemas.microsoft.com/office/drawing/2014/main" id="{9D7F9F81-10C1-4474-BC44-866561D9A6B0}"/>
              </a:ext>
            </a:extLst>
          </p:cNvPr>
          <p:cNvSpPr txBox="1"/>
          <p:nvPr/>
        </p:nvSpPr>
        <p:spPr>
          <a:xfrm>
            <a:off x="8313549" y="4662546"/>
            <a:ext cx="3564611" cy="923330"/>
          </a:xfrm>
          <a:prstGeom prst="rect">
            <a:avLst/>
          </a:prstGeom>
          <a:noFill/>
          <a:ln w="28575">
            <a:solidFill>
              <a:srgbClr val="C00000"/>
            </a:solidFill>
          </a:ln>
        </p:spPr>
        <p:txBody>
          <a:bodyPr wrap="square" rtlCol="0">
            <a:spAutoFit/>
          </a:bodyPr>
          <a:lstStyle/>
          <a:p>
            <a:r>
              <a:rPr lang="en-GB" dirty="0"/>
              <a:t>Once ‘Add’ is selected then you can add additional information back in the admin page.</a:t>
            </a:r>
          </a:p>
        </p:txBody>
      </p:sp>
      <p:cxnSp>
        <p:nvCxnSpPr>
          <p:cNvPr id="14" name="Straight Arrow Connector 13">
            <a:extLst>
              <a:ext uri="{FF2B5EF4-FFF2-40B4-BE49-F238E27FC236}">
                <a16:creationId xmlns:a16="http://schemas.microsoft.com/office/drawing/2014/main" id="{A879900C-DD58-47A2-8939-F933F1244B70}"/>
              </a:ext>
            </a:extLst>
          </p:cNvPr>
          <p:cNvCxnSpPr>
            <a:stCxn id="6" idx="2"/>
          </p:cNvCxnSpPr>
          <p:nvPr/>
        </p:nvCxnSpPr>
        <p:spPr>
          <a:xfrm>
            <a:off x="4313695" y="1392995"/>
            <a:ext cx="626295" cy="8260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F82FB25-6BE5-46E3-8563-2D89019DEEE3}"/>
              </a:ext>
            </a:extLst>
          </p:cNvPr>
          <p:cNvCxnSpPr/>
          <p:nvPr/>
        </p:nvCxnSpPr>
        <p:spPr>
          <a:xfrm>
            <a:off x="3252707" y="2624360"/>
            <a:ext cx="106098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84298B-EB40-4546-B05F-8C880A1905B7}"/>
              </a:ext>
            </a:extLst>
          </p:cNvPr>
          <p:cNvCxnSpPr>
            <a:cxnSpLocks/>
          </p:cNvCxnSpPr>
          <p:nvPr/>
        </p:nvCxnSpPr>
        <p:spPr>
          <a:xfrm flipV="1">
            <a:off x="3075654" y="2828284"/>
            <a:ext cx="1102014" cy="19400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E066D8E-B4A8-4060-BA85-7F1D2A4965C5}"/>
              </a:ext>
            </a:extLst>
          </p:cNvPr>
          <p:cNvCxnSpPr/>
          <p:nvPr/>
        </p:nvCxnSpPr>
        <p:spPr>
          <a:xfrm flipH="1">
            <a:off x="6534615" y="1154225"/>
            <a:ext cx="1208080" cy="208594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BB84377-B5F0-460B-83AB-5E8F2B671BEA}"/>
              </a:ext>
            </a:extLst>
          </p:cNvPr>
          <p:cNvCxnSpPr/>
          <p:nvPr/>
        </p:nvCxnSpPr>
        <p:spPr>
          <a:xfrm flipH="1">
            <a:off x="6534615" y="2828284"/>
            <a:ext cx="1712535" cy="68435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9D314757-D2B3-4599-B599-5C0CEAAA8F54}"/>
              </a:ext>
            </a:extLst>
          </p:cNvPr>
          <p:cNvSpPr>
            <a:spLocks noGrp="1"/>
          </p:cNvSpPr>
          <p:nvPr>
            <p:ph type="title"/>
          </p:nvPr>
        </p:nvSpPr>
        <p:spPr>
          <a:xfrm>
            <a:off x="425606" y="130954"/>
            <a:ext cx="10515600" cy="626767"/>
          </a:xfrm>
        </p:spPr>
        <p:txBody>
          <a:bodyPr>
            <a:normAutofit fontScale="90000"/>
          </a:bodyPr>
          <a:lstStyle/>
          <a:p>
            <a:r>
              <a:rPr lang="en-GB" dirty="0"/>
              <a:t>Creating a clinical note for COVID monitoring</a:t>
            </a:r>
          </a:p>
        </p:txBody>
      </p:sp>
    </p:spTree>
    <p:extLst>
      <p:ext uri="{BB962C8B-B14F-4D97-AF65-F5344CB8AC3E}">
        <p14:creationId xmlns:p14="http://schemas.microsoft.com/office/powerpoint/2010/main" val="155082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04B0226-F215-4B59-A986-BD3E5BDAC5BD}"/>
              </a:ext>
            </a:extLst>
          </p:cNvPr>
          <p:cNvPicPr>
            <a:picLocks noGrp="1" noChangeAspect="1"/>
          </p:cNvPicPr>
          <p:nvPr>
            <p:ph idx="1"/>
          </p:nvPr>
        </p:nvPicPr>
        <p:blipFill>
          <a:blip r:embed="rId2"/>
          <a:stretch>
            <a:fillRect/>
          </a:stretch>
        </p:blipFill>
        <p:spPr>
          <a:xfrm>
            <a:off x="3246864" y="810246"/>
            <a:ext cx="3181350" cy="552450"/>
          </a:xfrm>
          <a:prstGeom prst="rect">
            <a:avLst/>
          </a:prstGeom>
          <a:ln>
            <a:solidFill>
              <a:schemeClr val="tx1"/>
            </a:solidFill>
          </a:ln>
        </p:spPr>
      </p:pic>
      <p:pic>
        <p:nvPicPr>
          <p:cNvPr id="5" name="Picture 4">
            <a:extLst>
              <a:ext uri="{FF2B5EF4-FFF2-40B4-BE49-F238E27FC236}">
                <a16:creationId xmlns:a16="http://schemas.microsoft.com/office/drawing/2014/main" id="{12E33095-C586-4701-BCFC-85D5114D032D}"/>
              </a:ext>
            </a:extLst>
          </p:cNvPr>
          <p:cNvPicPr>
            <a:picLocks noChangeAspect="1"/>
          </p:cNvPicPr>
          <p:nvPr/>
        </p:nvPicPr>
        <p:blipFill>
          <a:blip r:embed="rId3"/>
          <a:stretch>
            <a:fillRect/>
          </a:stretch>
        </p:blipFill>
        <p:spPr>
          <a:xfrm>
            <a:off x="5935439" y="1766695"/>
            <a:ext cx="1665975" cy="1433513"/>
          </a:xfrm>
          <a:prstGeom prst="rect">
            <a:avLst/>
          </a:prstGeom>
          <a:ln>
            <a:solidFill>
              <a:schemeClr val="tx1"/>
            </a:solidFill>
          </a:ln>
        </p:spPr>
      </p:pic>
      <p:pic>
        <p:nvPicPr>
          <p:cNvPr id="6" name="Picture 5">
            <a:extLst>
              <a:ext uri="{FF2B5EF4-FFF2-40B4-BE49-F238E27FC236}">
                <a16:creationId xmlns:a16="http://schemas.microsoft.com/office/drawing/2014/main" id="{8B113CB7-F85E-4410-9FDC-FB73ACB6AE00}"/>
              </a:ext>
            </a:extLst>
          </p:cNvPr>
          <p:cNvPicPr>
            <a:picLocks noChangeAspect="1"/>
          </p:cNvPicPr>
          <p:nvPr/>
        </p:nvPicPr>
        <p:blipFill>
          <a:blip r:embed="rId4"/>
          <a:stretch>
            <a:fillRect/>
          </a:stretch>
        </p:blipFill>
        <p:spPr>
          <a:xfrm>
            <a:off x="7272992" y="3308362"/>
            <a:ext cx="1614530" cy="831108"/>
          </a:xfrm>
          <a:prstGeom prst="rect">
            <a:avLst/>
          </a:prstGeom>
          <a:ln>
            <a:solidFill>
              <a:schemeClr val="tx1"/>
            </a:solidFill>
          </a:ln>
        </p:spPr>
      </p:pic>
      <p:pic>
        <p:nvPicPr>
          <p:cNvPr id="7" name="Picture 6">
            <a:extLst>
              <a:ext uri="{FF2B5EF4-FFF2-40B4-BE49-F238E27FC236}">
                <a16:creationId xmlns:a16="http://schemas.microsoft.com/office/drawing/2014/main" id="{B4F92ACC-6C3F-465A-A24C-7308B6CAC026}"/>
              </a:ext>
            </a:extLst>
          </p:cNvPr>
          <p:cNvPicPr>
            <a:picLocks noChangeAspect="1"/>
          </p:cNvPicPr>
          <p:nvPr/>
        </p:nvPicPr>
        <p:blipFill>
          <a:blip r:embed="rId5"/>
          <a:stretch>
            <a:fillRect/>
          </a:stretch>
        </p:blipFill>
        <p:spPr>
          <a:xfrm>
            <a:off x="8660621" y="4349546"/>
            <a:ext cx="3336948" cy="1836271"/>
          </a:xfrm>
          <a:prstGeom prst="rect">
            <a:avLst/>
          </a:prstGeom>
          <a:ln>
            <a:solidFill>
              <a:schemeClr val="tx1"/>
            </a:solidFill>
          </a:ln>
        </p:spPr>
      </p:pic>
      <p:sp>
        <p:nvSpPr>
          <p:cNvPr id="8" name="TextBox 7">
            <a:extLst>
              <a:ext uri="{FF2B5EF4-FFF2-40B4-BE49-F238E27FC236}">
                <a16:creationId xmlns:a16="http://schemas.microsoft.com/office/drawing/2014/main" id="{80CA3BC5-F982-4C74-BE55-2FEA4AEB0722}"/>
              </a:ext>
            </a:extLst>
          </p:cNvPr>
          <p:cNvSpPr txBox="1"/>
          <p:nvPr/>
        </p:nvSpPr>
        <p:spPr>
          <a:xfrm>
            <a:off x="591015" y="707511"/>
            <a:ext cx="1951463" cy="923330"/>
          </a:xfrm>
          <a:prstGeom prst="rect">
            <a:avLst/>
          </a:prstGeom>
          <a:noFill/>
        </p:spPr>
        <p:txBody>
          <a:bodyPr wrap="square" rtlCol="0">
            <a:spAutoFit/>
          </a:bodyPr>
          <a:lstStyle/>
          <a:p>
            <a:r>
              <a:rPr lang="en-GB" dirty="0"/>
              <a:t>1. Select the ‘Hospital’ option in the admin pages</a:t>
            </a:r>
          </a:p>
        </p:txBody>
      </p:sp>
      <p:sp>
        <p:nvSpPr>
          <p:cNvPr id="10" name="TextBox 9">
            <a:extLst>
              <a:ext uri="{FF2B5EF4-FFF2-40B4-BE49-F238E27FC236}">
                <a16:creationId xmlns:a16="http://schemas.microsoft.com/office/drawing/2014/main" id="{5BD342ED-89BE-4B92-B2A6-F3103A9A376B}"/>
              </a:ext>
            </a:extLst>
          </p:cNvPr>
          <p:cNvSpPr txBox="1"/>
          <p:nvPr/>
        </p:nvSpPr>
        <p:spPr>
          <a:xfrm>
            <a:off x="2886076" y="1941579"/>
            <a:ext cx="1951463" cy="646331"/>
          </a:xfrm>
          <a:prstGeom prst="rect">
            <a:avLst/>
          </a:prstGeom>
          <a:noFill/>
        </p:spPr>
        <p:txBody>
          <a:bodyPr wrap="square" rtlCol="0">
            <a:spAutoFit/>
          </a:bodyPr>
          <a:lstStyle/>
          <a:p>
            <a:r>
              <a:rPr lang="en-GB" dirty="0"/>
              <a:t>2. Select ‘Tags’ Option </a:t>
            </a:r>
          </a:p>
        </p:txBody>
      </p:sp>
      <p:sp>
        <p:nvSpPr>
          <p:cNvPr id="11" name="TextBox 10">
            <a:extLst>
              <a:ext uri="{FF2B5EF4-FFF2-40B4-BE49-F238E27FC236}">
                <a16:creationId xmlns:a16="http://schemas.microsoft.com/office/drawing/2014/main" id="{179C7231-E63F-4DD9-AF67-61C5DB660DD6}"/>
              </a:ext>
            </a:extLst>
          </p:cNvPr>
          <p:cNvSpPr txBox="1"/>
          <p:nvPr/>
        </p:nvSpPr>
        <p:spPr>
          <a:xfrm>
            <a:off x="4505558" y="3603278"/>
            <a:ext cx="1951463" cy="369332"/>
          </a:xfrm>
          <a:prstGeom prst="rect">
            <a:avLst/>
          </a:prstGeom>
          <a:noFill/>
        </p:spPr>
        <p:txBody>
          <a:bodyPr wrap="square" rtlCol="0">
            <a:spAutoFit/>
          </a:bodyPr>
          <a:lstStyle/>
          <a:p>
            <a:r>
              <a:rPr lang="en-GB" dirty="0"/>
              <a:t>3. Select ‘Add Tag’</a:t>
            </a:r>
          </a:p>
        </p:txBody>
      </p:sp>
      <p:sp>
        <p:nvSpPr>
          <p:cNvPr id="12" name="TextBox 11">
            <a:extLst>
              <a:ext uri="{FF2B5EF4-FFF2-40B4-BE49-F238E27FC236}">
                <a16:creationId xmlns:a16="http://schemas.microsoft.com/office/drawing/2014/main" id="{1AC1D8A9-C153-4929-8406-2B2B55B7BB92}"/>
              </a:ext>
            </a:extLst>
          </p:cNvPr>
          <p:cNvSpPr txBox="1"/>
          <p:nvPr/>
        </p:nvSpPr>
        <p:spPr>
          <a:xfrm>
            <a:off x="5120268" y="4517511"/>
            <a:ext cx="1951463" cy="923330"/>
          </a:xfrm>
          <a:prstGeom prst="rect">
            <a:avLst/>
          </a:prstGeom>
          <a:noFill/>
        </p:spPr>
        <p:txBody>
          <a:bodyPr wrap="square" rtlCol="0">
            <a:spAutoFit/>
          </a:bodyPr>
          <a:lstStyle/>
          <a:p>
            <a:r>
              <a:rPr lang="en-GB" dirty="0"/>
              <a:t>4. Give the tag type a name and select ‘Add’</a:t>
            </a:r>
          </a:p>
        </p:txBody>
      </p:sp>
      <p:cxnSp>
        <p:nvCxnSpPr>
          <p:cNvPr id="14" name="Straight Arrow Connector 13">
            <a:extLst>
              <a:ext uri="{FF2B5EF4-FFF2-40B4-BE49-F238E27FC236}">
                <a16:creationId xmlns:a16="http://schemas.microsoft.com/office/drawing/2014/main" id="{68713837-9DA3-4C2B-B7FB-65E0BC0D7138}"/>
              </a:ext>
            </a:extLst>
          </p:cNvPr>
          <p:cNvCxnSpPr>
            <a:stCxn id="8" idx="3"/>
          </p:cNvCxnSpPr>
          <p:nvPr/>
        </p:nvCxnSpPr>
        <p:spPr>
          <a:xfrm>
            <a:off x="2542478" y="1169176"/>
            <a:ext cx="257779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85361CF3-3E57-4AEB-85E8-0E1764509BFD}"/>
              </a:ext>
            </a:extLst>
          </p:cNvPr>
          <p:cNvSpPr/>
          <p:nvPr/>
        </p:nvSpPr>
        <p:spPr>
          <a:xfrm>
            <a:off x="5120268" y="810246"/>
            <a:ext cx="975732" cy="5524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2372A763-D3BA-472F-A810-398CDDAB9CF9}"/>
              </a:ext>
            </a:extLst>
          </p:cNvPr>
          <p:cNvSpPr/>
          <p:nvPr/>
        </p:nvSpPr>
        <p:spPr>
          <a:xfrm>
            <a:off x="9052931" y="4517511"/>
            <a:ext cx="2510884" cy="2936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C6DECC54-8A17-4DA7-A747-277D8CC915B5}"/>
              </a:ext>
            </a:extLst>
          </p:cNvPr>
          <p:cNvSpPr/>
          <p:nvPr/>
        </p:nvSpPr>
        <p:spPr>
          <a:xfrm>
            <a:off x="5935438" y="2530464"/>
            <a:ext cx="1665975" cy="23299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CC916C13-6EAA-4921-92FE-49E93A3AEFF9}"/>
              </a:ext>
            </a:extLst>
          </p:cNvPr>
          <p:cNvSpPr/>
          <p:nvPr/>
        </p:nvSpPr>
        <p:spPr>
          <a:xfrm>
            <a:off x="7272991" y="3540024"/>
            <a:ext cx="1614529" cy="36778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F8ACF4D5-E36F-4B15-82CE-5717A89827C6}"/>
              </a:ext>
            </a:extLst>
          </p:cNvPr>
          <p:cNvSpPr>
            <a:spLocks noGrp="1"/>
          </p:cNvSpPr>
          <p:nvPr>
            <p:ph type="title"/>
          </p:nvPr>
        </p:nvSpPr>
        <p:spPr>
          <a:xfrm>
            <a:off x="522018" y="97049"/>
            <a:ext cx="10515600" cy="483724"/>
          </a:xfrm>
        </p:spPr>
        <p:txBody>
          <a:bodyPr>
            <a:normAutofit fontScale="90000"/>
          </a:bodyPr>
          <a:lstStyle/>
          <a:p>
            <a:r>
              <a:rPr lang="en-US" dirty="0"/>
              <a:t>Create the tag</a:t>
            </a:r>
          </a:p>
        </p:txBody>
      </p:sp>
    </p:spTree>
    <p:extLst>
      <p:ext uri="{BB962C8B-B14F-4D97-AF65-F5344CB8AC3E}">
        <p14:creationId xmlns:p14="http://schemas.microsoft.com/office/powerpoint/2010/main" val="150761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7B98F7A-8D43-4639-89F5-DCC512E3FA26}"/>
              </a:ext>
            </a:extLst>
          </p:cNvPr>
          <p:cNvPicPr>
            <a:picLocks noGrp="1" noChangeAspect="1"/>
          </p:cNvPicPr>
          <p:nvPr>
            <p:ph idx="1"/>
          </p:nvPr>
        </p:nvPicPr>
        <p:blipFill>
          <a:blip r:embed="rId2"/>
          <a:stretch>
            <a:fillRect/>
          </a:stretch>
        </p:blipFill>
        <p:spPr>
          <a:xfrm>
            <a:off x="576048" y="2736107"/>
            <a:ext cx="10515600" cy="765336"/>
          </a:xfrm>
          <a:prstGeom prst="rect">
            <a:avLst/>
          </a:prstGeom>
          <a:ln>
            <a:solidFill>
              <a:schemeClr val="tx1"/>
            </a:solidFill>
          </a:ln>
        </p:spPr>
      </p:pic>
      <p:sp>
        <p:nvSpPr>
          <p:cNvPr id="8" name="TextBox 7">
            <a:extLst>
              <a:ext uri="{FF2B5EF4-FFF2-40B4-BE49-F238E27FC236}">
                <a16:creationId xmlns:a16="http://schemas.microsoft.com/office/drawing/2014/main" id="{A47EA019-00F8-4946-A7FD-F704FA55E8F8}"/>
              </a:ext>
            </a:extLst>
          </p:cNvPr>
          <p:cNvSpPr txBox="1"/>
          <p:nvPr/>
        </p:nvSpPr>
        <p:spPr>
          <a:xfrm>
            <a:off x="1061566" y="1040010"/>
            <a:ext cx="2777001" cy="923330"/>
          </a:xfrm>
          <a:prstGeom prst="rect">
            <a:avLst/>
          </a:prstGeom>
          <a:noFill/>
        </p:spPr>
        <p:txBody>
          <a:bodyPr wrap="square" rtlCol="0">
            <a:spAutoFit/>
          </a:bodyPr>
          <a:lstStyle/>
          <a:p>
            <a:r>
              <a:rPr lang="en-GB" dirty="0"/>
              <a:t>Select this if you wish to log all changes to the tag in the audit log</a:t>
            </a:r>
          </a:p>
        </p:txBody>
      </p:sp>
      <p:sp>
        <p:nvSpPr>
          <p:cNvPr id="9" name="TextBox 8">
            <a:extLst>
              <a:ext uri="{FF2B5EF4-FFF2-40B4-BE49-F238E27FC236}">
                <a16:creationId xmlns:a16="http://schemas.microsoft.com/office/drawing/2014/main" id="{8895B3D5-4332-4050-A0C5-7B30C1CBA3E3}"/>
              </a:ext>
            </a:extLst>
          </p:cNvPr>
          <p:cNvSpPr txBox="1"/>
          <p:nvPr/>
        </p:nvSpPr>
        <p:spPr>
          <a:xfrm>
            <a:off x="2406317" y="4248329"/>
            <a:ext cx="3124442" cy="923330"/>
          </a:xfrm>
          <a:prstGeom prst="rect">
            <a:avLst/>
          </a:prstGeom>
          <a:noFill/>
        </p:spPr>
        <p:txBody>
          <a:bodyPr wrap="square" rtlCol="0">
            <a:spAutoFit/>
          </a:bodyPr>
          <a:lstStyle/>
          <a:p>
            <a:r>
              <a:rPr lang="en-GB" dirty="0"/>
              <a:t>Change the data type to a ‘Virtual Tag’.  This allows the clinical note to drive the tag.</a:t>
            </a:r>
          </a:p>
        </p:txBody>
      </p:sp>
      <p:sp>
        <p:nvSpPr>
          <p:cNvPr id="10" name="TextBox 9">
            <a:extLst>
              <a:ext uri="{FF2B5EF4-FFF2-40B4-BE49-F238E27FC236}">
                <a16:creationId xmlns:a16="http://schemas.microsoft.com/office/drawing/2014/main" id="{984D0CCA-B5F0-4964-8BC6-34634199E0CB}"/>
              </a:ext>
            </a:extLst>
          </p:cNvPr>
          <p:cNvSpPr txBox="1"/>
          <p:nvPr/>
        </p:nvSpPr>
        <p:spPr>
          <a:xfrm>
            <a:off x="4981074" y="1040010"/>
            <a:ext cx="2229853" cy="646331"/>
          </a:xfrm>
          <a:prstGeom prst="rect">
            <a:avLst/>
          </a:prstGeom>
          <a:noFill/>
        </p:spPr>
        <p:txBody>
          <a:bodyPr wrap="square" rtlCol="0">
            <a:spAutoFit/>
          </a:bodyPr>
          <a:lstStyle/>
          <a:p>
            <a:r>
              <a:rPr lang="en-GB" dirty="0"/>
              <a:t>Set the Control to a Clinical Note</a:t>
            </a:r>
          </a:p>
        </p:txBody>
      </p:sp>
      <p:sp>
        <p:nvSpPr>
          <p:cNvPr id="11" name="TextBox 10">
            <a:extLst>
              <a:ext uri="{FF2B5EF4-FFF2-40B4-BE49-F238E27FC236}">
                <a16:creationId xmlns:a16="http://schemas.microsoft.com/office/drawing/2014/main" id="{6339528D-C4DE-4023-AC74-185B9DCD8C8D}"/>
              </a:ext>
            </a:extLst>
          </p:cNvPr>
          <p:cNvSpPr txBox="1"/>
          <p:nvPr/>
        </p:nvSpPr>
        <p:spPr>
          <a:xfrm>
            <a:off x="7883227" y="4248329"/>
            <a:ext cx="2229853" cy="923330"/>
          </a:xfrm>
          <a:prstGeom prst="rect">
            <a:avLst/>
          </a:prstGeom>
          <a:noFill/>
        </p:spPr>
        <p:txBody>
          <a:bodyPr wrap="square" rtlCol="0">
            <a:spAutoFit/>
          </a:bodyPr>
          <a:lstStyle/>
          <a:p>
            <a:r>
              <a:rPr lang="en-GB" dirty="0"/>
              <a:t>Select the colour for the tag by using hex colour codes </a:t>
            </a:r>
          </a:p>
        </p:txBody>
      </p:sp>
      <p:sp>
        <p:nvSpPr>
          <p:cNvPr id="12" name="TextBox 11">
            <a:extLst>
              <a:ext uri="{FF2B5EF4-FFF2-40B4-BE49-F238E27FC236}">
                <a16:creationId xmlns:a16="http://schemas.microsoft.com/office/drawing/2014/main" id="{58E3B005-C4BD-46C5-8371-D378A85DEE59}"/>
              </a:ext>
            </a:extLst>
          </p:cNvPr>
          <p:cNvSpPr txBox="1"/>
          <p:nvPr/>
        </p:nvSpPr>
        <p:spPr>
          <a:xfrm>
            <a:off x="8353434" y="1010895"/>
            <a:ext cx="3196882" cy="1200329"/>
          </a:xfrm>
          <a:prstGeom prst="rect">
            <a:avLst/>
          </a:prstGeom>
          <a:noFill/>
        </p:spPr>
        <p:txBody>
          <a:bodyPr wrap="square" rtlCol="0">
            <a:spAutoFit/>
          </a:bodyPr>
          <a:lstStyle/>
          <a:p>
            <a:r>
              <a:rPr lang="en-GB" dirty="0"/>
              <a:t>Set the Short Name.  This will be the name that appears on the mobile devices, patient banner and PSAAG</a:t>
            </a:r>
          </a:p>
        </p:txBody>
      </p:sp>
      <p:cxnSp>
        <p:nvCxnSpPr>
          <p:cNvPr id="14" name="Straight Arrow Connector 13">
            <a:extLst>
              <a:ext uri="{FF2B5EF4-FFF2-40B4-BE49-F238E27FC236}">
                <a16:creationId xmlns:a16="http://schemas.microsoft.com/office/drawing/2014/main" id="{8CBDFF0E-D893-4FA6-B112-2440FAB1AB96}"/>
              </a:ext>
            </a:extLst>
          </p:cNvPr>
          <p:cNvCxnSpPr>
            <a:stCxn id="9" idx="0"/>
          </p:cNvCxnSpPr>
          <p:nvPr/>
        </p:nvCxnSpPr>
        <p:spPr>
          <a:xfrm flipV="1">
            <a:off x="3968538" y="2988527"/>
            <a:ext cx="157413" cy="12598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9349EA-35C6-452A-9FFF-A7B6CEC62622}"/>
              </a:ext>
            </a:extLst>
          </p:cNvPr>
          <p:cNvCxnSpPr>
            <a:cxnSpLocks/>
          </p:cNvCxnSpPr>
          <p:nvPr/>
        </p:nvCxnSpPr>
        <p:spPr>
          <a:xfrm>
            <a:off x="2107580" y="1765538"/>
            <a:ext cx="646771" cy="108917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B7DDF6-2C17-49A6-B07B-EFE52BB46EFC}"/>
              </a:ext>
            </a:extLst>
          </p:cNvPr>
          <p:cNvCxnSpPr>
            <a:cxnSpLocks/>
          </p:cNvCxnSpPr>
          <p:nvPr/>
        </p:nvCxnSpPr>
        <p:spPr>
          <a:xfrm>
            <a:off x="6356195" y="1611059"/>
            <a:ext cx="579864" cy="11250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D495B2-32CC-4792-B734-2BC7BBC489AC}"/>
              </a:ext>
            </a:extLst>
          </p:cNvPr>
          <p:cNvCxnSpPr>
            <a:cxnSpLocks/>
          </p:cNvCxnSpPr>
          <p:nvPr/>
        </p:nvCxnSpPr>
        <p:spPr>
          <a:xfrm flipH="1" flipV="1">
            <a:off x="8448908" y="2958110"/>
            <a:ext cx="266355" cy="12333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0406B04-98C8-43D3-B9A5-534EC6FAF342}"/>
              </a:ext>
            </a:extLst>
          </p:cNvPr>
          <p:cNvCxnSpPr>
            <a:cxnSpLocks/>
            <a:stCxn id="12" idx="2"/>
          </p:cNvCxnSpPr>
          <p:nvPr/>
        </p:nvCxnSpPr>
        <p:spPr>
          <a:xfrm flipH="1">
            <a:off x="9623502" y="2211224"/>
            <a:ext cx="328373" cy="6434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940AFF68-7070-4F83-B14B-509C5C7CBE50}"/>
              </a:ext>
            </a:extLst>
          </p:cNvPr>
          <p:cNvSpPr>
            <a:spLocks noGrp="1"/>
          </p:cNvSpPr>
          <p:nvPr>
            <p:ph type="title"/>
          </p:nvPr>
        </p:nvSpPr>
        <p:spPr>
          <a:xfrm>
            <a:off x="838200" y="298373"/>
            <a:ext cx="10515600" cy="483724"/>
          </a:xfrm>
        </p:spPr>
        <p:txBody>
          <a:bodyPr>
            <a:normAutofit fontScale="90000"/>
          </a:bodyPr>
          <a:lstStyle/>
          <a:p>
            <a:r>
              <a:rPr lang="en-US" dirty="0"/>
              <a:t>Create the tag</a:t>
            </a:r>
          </a:p>
        </p:txBody>
      </p:sp>
      <p:pic>
        <p:nvPicPr>
          <p:cNvPr id="2" name="Picture 1">
            <a:extLst>
              <a:ext uri="{FF2B5EF4-FFF2-40B4-BE49-F238E27FC236}">
                <a16:creationId xmlns:a16="http://schemas.microsoft.com/office/drawing/2014/main" id="{9237BD4C-1885-42FE-B366-B6D0595CD446}"/>
              </a:ext>
            </a:extLst>
          </p:cNvPr>
          <p:cNvPicPr>
            <a:picLocks noChangeAspect="1"/>
          </p:cNvPicPr>
          <p:nvPr/>
        </p:nvPicPr>
        <p:blipFill>
          <a:blip r:embed="rId3"/>
          <a:stretch>
            <a:fillRect/>
          </a:stretch>
        </p:blipFill>
        <p:spPr>
          <a:xfrm>
            <a:off x="5233063" y="4248329"/>
            <a:ext cx="771525" cy="828675"/>
          </a:xfrm>
          <a:prstGeom prst="rect">
            <a:avLst/>
          </a:prstGeom>
        </p:spPr>
      </p:pic>
    </p:spTree>
    <p:extLst>
      <p:ext uri="{BB962C8B-B14F-4D97-AF65-F5344CB8AC3E}">
        <p14:creationId xmlns:p14="http://schemas.microsoft.com/office/powerpoint/2010/main" val="338845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8C7DCA-4113-4504-8257-6447772B2397}"/>
              </a:ext>
            </a:extLst>
          </p:cNvPr>
          <p:cNvSpPr txBox="1"/>
          <p:nvPr/>
        </p:nvSpPr>
        <p:spPr>
          <a:xfrm>
            <a:off x="716133" y="998467"/>
            <a:ext cx="5212598" cy="646331"/>
          </a:xfrm>
          <a:prstGeom prst="rect">
            <a:avLst/>
          </a:prstGeom>
          <a:noFill/>
        </p:spPr>
        <p:txBody>
          <a:bodyPr wrap="square" rtlCol="0">
            <a:spAutoFit/>
          </a:bodyPr>
          <a:lstStyle/>
          <a:p>
            <a:r>
              <a:rPr lang="en-GB" dirty="0"/>
              <a:t>In the Search bar search for the name of the note you have just created, in this case ‘COVID Demo’</a:t>
            </a:r>
          </a:p>
        </p:txBody>
      </p:sp>
      <p:pic>
        <p:nvPicPr>
          <p:cNvPr id="5" name="Picture 4">
            <a:extLst>
              <a:ext uri="{FF2B5EF4-FFF2-40B4-BE49-F238E27FC236}">
                <a16:creationId xmlns:a16="http://schemas.microsoft.com/office/drawing/2014/main" id="{FD99F7CE-028D-499C-AB4C-A6B6091A7D6A}"/>
              </a:ext>
            </a:extLst>
          </p:cNvPr>
          <p:cNvPicPr>
            <a:picLocks noChangeAspect="1"/>
          </p:cNvPicPr>
          <p:nvPr/>
        </p:nvPicPr>
        <p:blipFill>
          <a:blip r:embed="rId2"/>
          <a:stretch>
            <a:fillRect/>
          </a:stretch>
        </p:blipFill>
        <p:spPr>
          <a:xfrm>
            <a:off x="6096000" y="1050803"/>
            <a:ext cx="3905250" cy="676275"/>
          </a:xfrm>
          <a:prstGeom prst="rect">
            <a:avLst/>
          </a:prstGeom>
        </p:spPr>
      </p:pic>
      <p:pic>
        <p:nvPicPr>
          <p:cNvPr id="6" name="Picture 5">
            <a:extLst>
              <a:ext uri="{FF2B5EF4-FFF2-40B4-BE49-F238E27FC236}">
                <a16:creationId xmlns:a16="http://schemas.microsoft.com/office/drawing/2014/main" id="{E52A7BFD-1E0B-4D1B-BDA3-623D4CB2FFA0}"/>
              </a:ext>
            </a:extLst>
          </p:cNvPr>
          <p:cNvPicPr>
            <a:picLocks noChangeAspect="1"/>
          </p:cNvPicPr>
          <p:nvPr/>
        </p:nvPicPr>
        <p:blipFill>
          <a:blip r:embed="rId3"/>
          <a:stretch>
            <a:fillRect/>
          </a:stretch>
        </p:blipFill>
        <p:spPr>
          <a:xfrm>
            <a:off x="0" y="2030915"/>
            <a:ext cx="12192000" cy="750391"/>
          </a:xfrm>
          <a:prstGeom prst="rect">
            <a:avLst/>
          </a:prstGeom>
        </p:spPr>
      </p:pic>
      <p:sp>
        <p:nvSpPr>
          <p:cNvPr id="7" name="TextBox 6">
            <a:extLst>
              <a:ext uri="{FF2B5EF4-FFF2-40B4-BE49-F238E27FC236}">
                <a16:creationId xmlns:a16="http://schemas.microsoft.com/office/drawing/2014/main" id="{06E3A89D-BF72-4961-8A54-44707617F7BE}"/>
              </a:ext>
            </a:extLst>
          </p:cNvPr>
          <p:cNvSpPr txBox="1"/>
          <p:nvPr/>
        </p:nvSpPr>
        <p:spPr>
          <a:xfrm>
            <a:off x="1115878" y="3657600"/>
            <a:ext cx="3115159" cy="1477328"/>
          </a:xfrm>
          <a:prstGeom prst="rect">
            <a:avLst/>
          </a:prstGeom>
          <a:noFill/>
        </p:spPr>
        <p:txBody>
          <a:bodyPr wrap="square" rtlCol="0">
            <a:spAutoFit/>
          </a:bodyPr>
          <a:lstStyle/>
          <a:p>
            <a:r>
              <a:rPr lang="en-GB" dirty="0"/>
              <a:t>All the entries you made on the last page can now be seen.  </a:t>
            </a:r>
          </a:p>
          <a:p>
            <a:r>
              <a:rPr lang="en-GB" dirty="0"/>
              <a:t>Double click on the ‘Rules’ option to create options for a patient tag</a:t>
            </a:r>
          </a:p>
        </p:txBody>
      </p:sp>
      <p:pic>
        <p:nvPicPr>
          <p:cNvPr id="8" name="Picture 7">
            <a:extLst>
              <a:ext uri="{FF2B5EF4-FFF2-40B4-BE49-F238E27FC236}">
                <a16:creationId xmlns:a16="http://schemas.microsoft.com/office/drawing/2014/main" id="{1D3AA2BA-1996-49FD-9449-1B86C8C51853}"/>
              </a:ext>
            </a:extLst>
          </p:cNvPr>
          <p:cNvPicPr>
            <a:picLocks noChangeAspect="1"/>
          </p:cNvPicPr>
          <p:nvPr/>
        </p:nvPicPr>
        <p:blipFill>
          <a:blip r:embed="rId4"/>
          <a:stretch>
            <a:fillRect/>
          </a:stretch>
        </p:blipFill>
        <p:spPr>
          <a:xfrm>
            <a:off x="8796602" y="2797445"/>
            <a:ext cx="3395398" cy="3426225"/>
          </a:xfrm>
          <a:prstGeom prst="rect">
            <a:avLst/>
          </a:prstGeom>
        </p:spPr>
      </p:pic>
      <p:cxnSp>
        <p:nvCxnSpPr>
          <p:cNvPr id="10" name="Straight Arrow Connector 9">
            <a:extLst>
              <a:ext uri="{FF2B5EF4-FFF2-40B4-BE49-F238E27FC236}">
                <a16:creationId xmlns:a16="http://schemas.microsoft.com/office/drawing/2014/main" id="{1745177C-545C-42EB-A9A3-433402C248D7}"/>
              </a:ext>
            </a:extLst>
          </p:cNvPr>
          <p:cNvCxnSpPr/>
          <p:nvPr/>
        </p:nvCxnSpPr>
        <p:spPr>
          <a:xfrm flipV="1">
            <a:off x="4231037" y="2406110"/>
            <a:ext cx="5057929" cy="14522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4228A40C-989D-4518-AA3B-7082CA7753DB}"/>
              </a:ext>
            </a:extLst>
          </p:cNvPr>
          <p:cNvSpPr/>
          <p:nvPr/>
        </p:nvSpPr>
        <p:spPr>
          <a:xfrm>
            <a:off x="9288966" y="2060859"/>
            <a:ext cx="501805" cy="5708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25AAF22E-B3B6-4997-B2AF-B1D8DAF1B6AC}"/>
              </a:ext>
            </a:extLst>
          </p:cNvPr>
          <p:cNvCxnSpPr>
            <a:stCxn id="11" idx="2"/>
          </p:cNvCxnSpPr>
          <p:nvPr/>
        </p:nvCxnSpPr>
        <p:spPr>
          <a:xfrm flipH="1">
            <a:off x="9288966" y="2631688"/>
            <a:ext cx="250903" cy="2899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C062706D-353A-4C6E-8BB7-6E41A9B4B1BA}"/>
              </a:ext>
            </a:extLst>
          </p:cNvPr>
          <p:cNvSpPr>
            <a:spLocks noGrp="1"/>
          </p:cNvSpPr>
          <p:nvPr>
            <p:ph type="title"/>
          </p:nvPr>
        </p:nvSpPr>
        <p:spPr>
          <a:xfrm>
            <a:off x="838200" y="263242"/>
            <a:ext cx="10515600" cy="483724"/>
          </a:xfrm>
        </p:spPr>
        <p:txBody>
          <a:bodyPr>
            <a:normAutofit fontScale="90000"/>
          </a:bodyPr>
          <a:lstStyle/>
          <a:p>
            <a:r>
              <a:rPr lang="en-US" dirty="0"/>
              <a:t>Add the tag to the note </a:t>
            </a:r>
          </a:p>
        </p:txBody>
      </p:sp>
    </p:spTree>
    <p:extLst>
      <p:ext uri="{BB962C8B-B14F-4D97-AF65-F5344CB8AC3E}">
        <p14:creationId xmlns:p14="http://schemas.microsoft.com/office/powerpoint/2010/main" val="91168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ABE78C-A9D5-4FEE-9E2C-CFB9139FE0ED}"/>
              </a:ext>
            </a:extLst>
          </p:cNvPr>
          <p:cNvPicPr>
            <a:picLocks noGrp="1" noChangeAspect="1"/>
          </p:cNvPicPr>
          <p:nvPr>
            <p:ph idx="1"/>
          </p:nvPr>
        </p:nvPicPr>
        <p:blipFill>
          <a:blip r:embed="rId2"/>
          <a:stretch>
            <a:fillRect/>
          </a:stretch>
        </p:blipFill>
        <p:spPr>
          <a:xfrm>
            <a:off x="646770" y="1182029"/>
            <a:ext cx="4629515" cy="4671547"/>
          </a:xfrm>
          <a:prstGeom prst="rect">
            <a:avLst/>
          </a:prstGeom>
          <a:ln>
            <a:solidFill>
              <a:schemeClr val="tx1"/>
            </a:solidFill>
          </a:ln>
        </p:spPr>
      </p:pic>
      <p:sp>
        <p:nvSpPr>
          <p:cNvPr id="8" name="Title 1">
            <a:extLst>
              <a:ext uri="{FF2B5EF4-FFF2-40B4-BE49-F238E27FC236}">
                <a16:creationId xmlns:a16="http://schemas.microsoft.com/office/drawing/2014/main" id="{0D6804CC-006F-4CCF-B95B-2EB62F417C44}"/>
              </a:ext>
            </a:extLst>
          </p:cNvPr>
          <p:cNvSpPr txBox="1">
            <a:spLocks/>
          </p:cNvSpPr>
          <p:nvPr/>
        </p:nvSpPr>
        <p:spPr>
          <a:xfrm>
            <a:off x="838200" y="263242"/>
            <a:ext cx="10515600" cy="48372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b="1" i="0" kern="1200">
                <a:solidFill>
                  <a:schemeClr val="accent1"/>
                </a:solidFill>
                <a:latin typeface="Aspira Demi" charset="0"/>
                <a:ea typeface="Aspira Demi" charset="0"/>
                <a:cs typeface="Aspira Demi" charset="0"/>
              </a:defRPr>
            </a:lvl1pPr>
          </a:lstStyle>
          <a:p>
            <a:r>
              <a:rPr lang="en-US"/>
              <a:t>Add the tag to the note </a:t>
            </a:r>
            <a:endParaRPr lang="en-US" dirty="0"/>
          </a:p>
        </p:txBody>
      </p:sp>
      <p:sp>
        <p:nvSpPr>
          <p:cNvPr id="12" name="TextBox 11">
            <a:extLst>
              <a:ext uri="{FF2B5EF4-FFF2-40B4-BE49-F238E27FC236}">
                <a16:creationId xmlns:a16="http://schemas.microsoft.com/office/drawing/2014/main" id="{7889CDB1-62B7-462B-B27D-C3BD057F0714}"/>
              </a:ext>
            </a:extLst>
          </p:cNvPr>
          <p:cNvSpPr txBox="1"/>
          <p:nvPr/>
        </p:nvSpPr>
        <p:spPr>
          <a:xfrm>
            <a:off x="5675971" y="840146"/>
            <a:ext cx="5677829" cy="5355312"/>
          </a:xfrm>
          <a:prstGeom prst="rect">
            <a:avLst/>
          </a:prstGeom>
          <a:noFill/>
        </p:spPr>
        <p:txBody>
          <a:bodyPr wrap="square" rtlCol="0">
            <a:spAutoFit/>
          </a:bodyPr>
          <a:lstStyle/>
          <a:p>
            <a:r>
              <a:rPr lang="en-GB" dirty="0"/>
              <a:t>The ‘Rules’ section allows certain actions to be undertaken.  To apply the recently created tag into the Note the following would be correct </a:t>
            </a:r>
          </a:p>
          <a:p>
            <a:r>
              <a:rPr lang="en-GB" dirty="0"/>
              <a:t>"Swabbed":Tag("COVID Swabbed")</a:t>
            </a:r>
          </a:p>
          <a:p>
            <a:r>
              <a:rPr lang="en-GB" dirty="0"/>
              <a:t>"Suspected":Tag("COVID Suspected")</a:t>
            </a:r>
          </a:p>
          <a:p>
            <a:r>
              <a:rPr lang="en-GB" dirty="0"/>
              <a:t>"</a:t>
            </a:r>
            <a:r>
              <a:rPr lang="en-GB" dirty="0" err="1"/>
              <a:t>Confirmed":Tag</a:t>
            </a:r>
            <a:r>
              <a:rPr lang="en-GB" dirty="0"/>
              <a:t>("COVID Confirmed") </a:t>
            </a:r>
          </a:p>
          <a:p>
            <a:endParaRPr lang="en-GB" dirty="0"/>
          </a:p>
          <a:p>
            <a:endParaRPr lang="en-GB" dirty="0"/>
          </a:p>
          <a:p>
            <a:r>
              <a:rPr lang="en-GB" dirty="0"/>
              <a:t>You can also add colours to the note in the patient list view.  In this case the COVID Suspected will be Amber, whereas COVID Confirmed will be Red</a:t>
            </a:r>
          </a:p>
          <a:p>
            <a:r>
              <a:rPr lang="en-GB" dirty="0"/>
              <a:t>"</a:t>
            </a:r>
            <a:r>
              <a:rPr lang="en-GB" dirty="0" err="1"/>
              <a:t>Suspected":amber</a:t>
            </a:r>
            <a:endParaRPr lang="en-GB" dirty="0"/>
          </a:p>
          <a:p>
            <a:r>
              <a:rPr lang="en-GB" dirty="0"/>
              <a:t>"</a:t>
            </a:r>
            <a:r>
              <a:rPr lang="en-GB" dirty="0" err="1"/>
              <a:t>Confirmed":red</a:t>
            </a:r>
            <a:endParaRPr lang="en-GB" dirty="0"/>
          </a:p>
          <a:p>
            <a:r>
              <a:rPr lang="en-GB" dirty="0"/>
              <a:t>This is case sensitive and you can change the text before the colon to whatever options you defined to be set up in the clinical note</a:t>
            </a:r>
          </a:p>
          <a:p>
            <a:endParaRPr lang="en-GB" dirty="0"/>
          </a:p>
          <a:p>
            <a:r>
              <a:rPr lang="en-GB" b="1" dirty="0">
                <a:solidFill>
                  <a:srgbClr val="C00000"/>
                </a:solidFill>
              </a:rPr>
              <a:t>(note – do not copy and paste from this document into the rules as this may affect the rules)</a:t>
            </a:r>
          </a:p>
        </p:txBody>
      </p:sp>
    </p:spTree>
    <p:extLst>
      <p:ext uri="{BB962C8B-B14F-4D97-AF65-F5344CB8AC3E}">
        <p14:creationId xmlns:p14="http://schemas.microsoft.com/office/powerpoint/2010/main" val="325001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6B50-8C39-4EDB-A73E-FA45E1FF127C}"/>
              </a:ext>
            </a:extLst>
          </p:cNvPr>
          <p:cNvSpPr>
            <a:spLocks noGrp="1"/>
          </p:cNvSpPr>
          <p:nvPr>
            <p:ph type="title"/>
          </p:nvPr>
        </p:nvSpPr>
        <p:spPr>
          <a:xfrm>
            <a:off x="838200" y="365125"/>
            <a:ext cx="10515600" cy="533233"/>
          </a:xfrm>
        </p:spPr>
        <p:txBody>
          <a:bodyPr>
            <a:normAutofit fontScale="90000"/>
          </a:bodyPr>
          <a:lstStyle/>
          <a:p>
            <a:r>
              <a:rPr lang="en-GB" dirty="0"/>
              <a:t>Add the note type to a profile</a:t>
            </a:r>
          </a:p>
        </p:txBody>
      </p:sp>
      <p:sp>
        <p:nvSpPr>
          <p:cNvPr id="4" name="TextBox 3">
            <a:extLst>
              <a:ext uri="{FF2B5EF4-FFF2-40B4-BE49-F238E27FC236}">
                <a16:creationId xmlns:a16="http://schemas.microsoft.com/office/drawing/2014/main" id="{293A35F6-4F4A-4DFA-8609-9BD545631E7D}"/>
              </a:ext>
            </a:extLst>
          </p:cNvPr>
          <p:cNvSpPr txBox="1"/>
          <p:nvPr/>
        </p:nvSpPr>
        <p:spPr>
          <a:xfrm>
            <a:off x="838200" y="1331495"/>
            <a:ext cx="3416968" cy="646331"/>
          </a:xfrm>
          <a:prstGeom prst="rect">
            <a:avLst/>
          </a:prstGeom>
          <a:noFill/>
        </p:spPr>
        <p:txBody>
          <a:bodyPr wrap="square" rtlCol="0">
            <a:spAutoFit/>
          </a:bodyPr>
          <a:lstStyle/>
          <a:p>
            <a:r>
              <a:rPr lang="en-GB" dirty="0"/>
              <a:t>You can now apply the new note to a profile.  </a:t>
            </a:r>
          </a:p>
        </p:txBody>
      </p:sp>
      <p:pic>
        <p:nvPicPr>
          <p:cNvPr id="5" name="Picture 4">
            <a:extLst>
              <a:ext uri="{FF2B5EF4-FFF2-40B4-BE49-F238E27FC236}">
                <a16:creationId xmlns:a16="http://schemas.microsoft.com/office/drawing/2014/main" id="{C2F520B1-A2D1-4B7B-B76D-C924417724B0}"/>
              </a:ext>
            </a:extLst>
          </p:cNvPr>
          <p:cNvPicPr>
            <a:picLocks noChangeAspect="1"/>
          </p:cNvPicPr>
          <p:nvPr/>
        </p:nvPicPr>
        <p:blipFill>
          <a:blip r:embed="rId2"/>
          <a:stretch>
            <a:fillRect/>
          </a:stretch>
        </p:blipFill>
        <p:spPr>
          <a:xfrm>
            <a:off x="4255168" y="968860"/>
            <a:ext cx="2124075" cy="1371600"/>
          </a:xfrm>
          <a:prstGeom prst="rect">
            <a:avLst/>
          </a:prstGeom>
          <a:ln>
            <a:solidFill>
              <a:schemeClr val="tx1"/>
            </a:solidFill>
          </a:ln>
        </p:spPr>
      </p:pic>
      <p:pic>
        <p:nvPicPr>
          <p:cNvPr id="6" name="Picture 5">
            <a:extLst>
              <a:ext uri="{FF2B5EF4-FFF2-40B4-BE49-F238E27FC236}">
                <a16:creationId xmlns:a16="http://schemas.microsoft.com/office/drawing/2014/main" id="{4F79BD18-BC9A-4C3A-8964-DDBFB3D5CA87}"/>
              </a:ext>
            </a:extLst>
          </p:cNvPr>
          <p:cNvPicPr>
            <a:picLocks noChangeAspect="1"/>
          </p:cNvPicPr>
          <p:nvPr/>
        </p:nvPicPr>
        <p:blipFill>
          <a:blip r:embed="rId3"/>
          <a:stretch>
            <a:fillRect/>
          </a:stretch>
        </p:blipFill>
        <p:spPr>
          <a:xfrm>
            <a:off x="838200" y="2943921"/>
            <a:ext cx="5905513" cy="3122341"/>
          </a:xfrm>
          <a:prstGeom prst="rect">
            <a:avLst/>
          </a:prstGeom>
          <a:ln>
            <a:solidFill>
              <a:schemeClr val="tx1"/>
            </a:solidFill>
          </a:ln>
        </p:spPr>
      </p:pic>
      <p:sp>
        <p:nvSpPr>
          <p:cNvPr id="7" name="TextBox 6">
            <a:extLst>
              <a:ext uri="{FF2B5EF4-FFF2-40B4-BE49-F238E27FC236}">
                <a16:creationId xmlns:a16="http://schemas.microsoft.com/office/drawing/2014/main" id="{5DEC2EEE-5FBB-4E0D-B956-4B621F8543F1}"/>
              </a:ext>
            </a:extLst>
          </p:cNvPr>
          <p:cNvSpPr txBox="1"/>
          <p:nvPr/>
        </p:nvSpPr>
        <p:spPr>
          <a:xfrm>
            <a:off x="7181385" y="2505924"/>
            <a:ext cx="3791415" cy="2031325"/>
          </a:xfrm>
          <a:prstGeom prst="rect">
            <a:avLst/>
          </a:prstGeom>
          <a:noFill/>
        </p:spPr>
        <p:txBody>
          <a:bodyPr wrap="square" rtlCol="0">
            <a:spAutoFit/>
          </a:bodyPr>
          <a:lstStyle/>
          <a:p>
            <a:r>
              <a:rPr lang="en-GB" dirty="0"/>
              <a:t>Enter the name of the profile you wish to have the note viewable and select ‘Get’.  This brings al the options in the profile, and additional  data that can be added – note you can add this to numerous profiles</a:t>
            </a:r>
          </a:p>
          <a:p>
            <a:endParaRPr lang="en-GB" dirty="0"/>
          </a:p>
        </p:txBody>
      </p:sp>
      <p:sp>
        <p:nvSpPr>
          <p:cNvPr id="8" name="TextBox 7">
            <a:extLst>
              <a:ext uri="{FF2B5EF4-FFF2-40B4-BE49-F238E27FC236}">
                <a16:creationId xmlns:a16="http://schemas.microsoft.com/office/drawing/2014/main" id="{D6C1F651-4770-4864-8812-95F8C98F0B63}"/>
              </a:ext>
            </a:extLst>
          </p:cNvPr>
          <p:cNvSpPr txBox="1"/>
          <p:nvPr/>
        </p:nvSpPr>
        <p:spPr>
          <a:xfrm>
            <a:off x="7654820" y="4698016"/>
            <a:ext cx="3527502" cy="923330"/>
          </a:xfrm>
          <a:prstGeom prst="rect">
            <a:avLst/>
          </a:prstGeom>
          <a:noFill/>
        </p:spPr>
        <p:txBody>
          <a:bodyPr wrap="square" rtlCol="0">
            <a:spAutoFit/>
          </a:bodyPr>
          <a:lstStyle/>
          <a:p>
            <a:r>
              <a:rPr lang="en-GB" dirty="0"/>
              <a:t>Drag the new note into the ‘selected’ section in the correct order you wish it to appear </a:t>
            </a:r>
          </a:p>
        </p:txBody>
      </p:sp>
      <p:sp>
        <p:nvSpPr>
          <p:cNvPr id="9" name="Rectangle: Rounded Corners 8">
            <a:extLst>
              <a:ext uri="{FF2B5EF4-FFF2-40B4-BE49-F238E27FC236}">
                <a16:creationId xmlns:a16="http://schemas.microsoft.com/office/drawing/2014/main" id="{E432FD72-4915-4FA5-9141-92B14D299641}"/>
              </a:ext>
            </a:extLst>
          </p:cNvPr>
          <p:cNvSpPr/>
          <p:nvPr/>
        </p:nvSpPr>
        <p:spPr>
          <a:xfrm>
            <a:off x="838200" y="3055434"/>
            <a:ext cx="2016512" cy="3735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0F1330F-A55A-4FC0-9D80-829BA7E30205}"/>
              </a:ext>
            </a:extLst>
          </p:cNvPr>
          <p:cNvSpPr/>
          <p:nvPr/>
        </p:nvSpPr>
        <p:spPr>
          <a:xfrm>
            <a:off x="4962293" y="3925229"/>
            <a:ext cx="1416950" cy="1449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847C3AEA-039A-41F7-840D-86E7C89DAB6D}"/>
              </a:ext>
            </a:extLst>
          </p:cNvPr>
          <p:cNvCxnSpPr>
            <a:stCxn id="7" idx="1"/>
            <a:endCxn id="9" idx="3"/>
          </p:cNvCxnSpPr>
          <p:nvPr/>
        </p:nvCxnSpPr>
        <p:spPr>
          <a:xfrm flipH="1" flipV="1">
            <a:off x="2854712" y="3242217"/>
            <a:ext cx="4326673" cy="2793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4EE4569-3A38-476F-9319-7F1BFAD512F5}"/>
              </a:ext>
            </a:extLst>
          </p:cNvPr>
          <p:cNvCxnSpPr>
            <a:cxnSpLocks/>
          </p:cNvCxnSpPr>
          <p:nvPr/>
        </p:nvCxnSpPr>
        <p:spPr>
          <a:xfrm flipH="1" flipV="1">
            <a:off x="6006366" y="4048620"/>
            <a:ext cx="1648454" cy="9876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93456DC7-7777-4851-951E-B6B125C4BD68}"/>
              </a:ext>
            </a:extLst>
          </p:cNvPr>
          <p:cNvSpPr/>
          <p:nvPr/>
        </p:nvSpPr>
        <p:spPr>
          <a:xfrm>
            <a:off x="4248223" y="1226561"/>
            <a:ext cx="2016512" cy="3735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0715039"/>
      </p:ext>
    </p:extLst>
  </p:cSld>
  <p:clrMapOvr>
    <a:masterClrMapping/>
  </p:clrMapOvr>
</p:sld>
</file>

<file path=ppt/theme/theme1.xml><?xml version="1.0" encoding="utf-8"?>
<a:theme xmlns:a="http://schemas.openxmlformats.org/drawingml/2006/main" name="Office Theme">
  <a:themeElements>
    <a:clrScheme name="Nervecentre">
      <a:dk1>
        <a:srgbClr val="000000"/>
      </a:dk1>
      <a:lt1>
        <a:srgbClr val="FFFFFF"/>
      </a:lt1>
      <a:dk2>
        <a:srgbClr val="44546A"/>
      </a:dk2>
      <a:lt2>
        <a:srgbClr val="E7E6E6"/>
      </a:lt2>
      <a:accent1>
        <a:srgbClr val="142248"/>
      </a:accent1>
      <a:accent2>
        <a:srgbClr val="BCDA85"/>
      </a:accent2>
      <a:accent3>
        <a:srgbClr val="22BBAD"/>
      </a:accent3>
      <a:accent4>
        <a:srgbClr val="F6A3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14451</TotalTime>
  <Words>1431</Words>
  <Application>Microsoft Office PowerPoint</Application>
  <PresentationFormat>Widescreen</PresentationFormat>
  <Paragraphs>121</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Aspira</vt:lpstr>
      <vt:lpstr>Aspira Demi</vt:lpstr>
      <vt:lpstr>Aspira Light</vt:lpstr>
      <vt:lpstr>Calibri</vt:lpstr>
      <vt:lpstr>Calibri Light</vt:lpstr>
      <vt:lpstr>Office Theme</vt:lpstr>
      <vt:lpstr>COVID How-To Guide</vt:lpstr>
      <vt:lpstr>Contents</vt:lpstr>
      <vt:lpstr>Creating a clinical note for COVID monitoring</vt:lpstr>
      <vt:lpstr>Creating a clinical note for COVID monitoring</vt:lpstr>
      <vt:lpstr>Create the tag</vt:lpstr>
      <vt:lpstr>Create the tag</vt:lpstr>
      <vt:lpstr>Add the tag to the note </vt:lpstr>
      <vt:lpstr>PowerPoint Presentation</vt:lpstr>
      <vt:lpstr>Add the note type to a profile</vt:lpstr>
      <vt:lpstr>Edit or view the note</vt:lpstr>
      <vt:lpstr>Viewing notes and tags</vt:lpstr>
      <vt:lpstr>PowerPoint Presentation</vt:lpstr>
      <vt:lpstr>Patients in side rooms*</vt:lpstr>
      <vt:lpstr>PowerPoint Presentation</vt:lpstr>
      <vt:lpstr>Create Live Flow Dashboards</vt:lpstr>
      <vt:lpstr>PowerPoint Presentation</vt:lpstr>
      <vt:lpstr>PowerPoint Presentation</vt:lpstr>
      <vt:lpstr>Contact Tracing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 capability</dc:title>
  <dc:creator>Stephen Carvell</dc:creator>
  <cp:lastModifiedBy>Grace Chapman</cp:lastModifiedBy>
  <cp:revision>408</cp:revision>
  <dcterms:created xsi:type="dcterms:W3CDTF">2020-01-08T19:11:58Z</dcterms:created>
  <dcterms:modified xsi:type="dcterms:W3CDTF">2020-03-24T12:14:00Z</dcterms:modified>
</cp:coreProperties>
</file>