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8" r:id="rId2"/>
    <p:sldId id="453" r:id="rId3"/>
    <p:sldId id="454" r:id="rId4"/>
    <p:sldId id="455" r:id="rId5"/>
    <p:sldId id="447" r:id="rId6"/>
    <p:sldId id="448" r:id="rId7"/>
    <p:sldId id="449" r:id="rId8"/>
    <p:sldId id="450" r:id="rId9"/>
    <p:sldId id="451" r:id="rId10"/>
    <p:sldId id="452" r:id="rId11"/>
    <p:sldId id="457" r:id="rId12"/>
    <p:sldId id="45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AAB9"/>
    <a:srgbClr val="22BBAD"/>
    <a:srgbClr val="041136"/>
    <a:srgbClr val="019588"/>
    <a:srgbClr val="86A351"/>
    <a:srgbClr val="142248"/>
    <a:srgbClr val="25A499"/>
    <a:srgbClr val="28B4A9"/>
    <a:srgbClr val="C7DA80"/>
    <a:srgbClr val="1422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39" autoAdjust="0"/>
    <p:restoredTop sz="85114" autoAdjust="0"/>
  </p:normalViewPr>
  <p:slideViewPr>
    <p:cSldViewPr snapToGrid="0" snapToObjects="1">
      <p:cViewPr varScale="1">
        <p:scale>
          <a:sx n="73" d="100"/>
          <a:sy n="73" d="100"/>
        </p:scale>
        <p:origin x="14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>
        <p:scale>
          <a:sx n="90" d="100"/>
          <a:sy n="90" d="100"/>
        </p:scale>
        <p:origin x="2616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6CD46C-80BA-7E44-BC01-A6C4413B5B71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5150DA-E3EB-3247-8E94-5DB2C888F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224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5150DA-E3EB-3247-8E94-5DB2C888FC7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260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4930" y="3715264"/>
            <a:ext cx="10628870" cy="1576989"/>
          </a:xfrm>
        </p:spPr>
        <p:txBody>
          <a:bodyPr anchor="b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4930" y="5384329"/>
            <a:ext cx="10628870" cy="82700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87777" y="6356350"/>
            <a:ext cx="3091510" cy="365125"/>
          </a:xfrm>
        </p:spPr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930" y="6356350"/>
            <a:ext cx="1062847" cy="365125"/>
          </a:xfrm>
        </p:spPr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fld id="{68D9A393-2ABA-D84D-9B72-8E0E12B4E1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solidFill>
                  <a:schemeClr val="accent1"/>
                </a:solidFill>
                <a:latin typeface="Aspira Demi" charset="0"/>
                <a:ea typeface="Aspira Demi" charset="0"/>
                <a:cs typeface="Aspira Demi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solidFill>
                  <a:schemeClr val="accent1"/>
                </a:solidFill>
                <a:latin typeface="Aspira Light" charset="0"/>
                <a:ea typeface="Aspira Light" charset="0"/>
                <a:cs typeface="Aspira Light" charset="0"/>
              </a:defRPr>
            </a:lvl1pPr>
            <a:lvl2pPr>
              <a:defRPr b="0" i="0">
                <a:solidFill>
                  <a:schemeClr val="accent1"/>
                </a:solidFill>
                <a:latin typeface="Aspira Light" charset="0"/>
                <a:ea typeface="Aspira Light" charset="0"/>
                <a:cs typeface="Aspira Light" charset="0"/>
              </a:defRPr>
            </a:lvl2pPr>
            <a:lvl3pPr>
              <a:defRPr b="0" i="0">
                <a:solidFill>
                  <a:schemeClr val="accent1"/>
                </a:solidFill>
                <a:latin typeface="Aspira Light" charset="0"/>
                <a:ea typeface="Aspira Light" charset="0"/>
                <a:cs typeface="Aspira Light" charset="0"/>
              </a:defRPr>
            </a:lvl3pPr>
            <a:lvl4pPr>
              <a:defRPr b="0" i="0">
                <a:solidFill>
                  <a:schemeClr val="accent1"/>
                </a:solidFill>
                <a:latin typeface="Aspira Light" charset="0"/>
                <a:ea typeface="Aspira Light" charset="0"/>
                <a:cs typeface="Aspira Light" charset="0"/>
              </a:defRPr>
            </a:lvl4pPr>
            <a:lvl5pPr>
              <a:defRPr b="0" i="0">
                <a:solidFill>
                  <a:schemeClr val="accent1"/>
                </a:solidFill>
                <a:latin typeface="Aspira Light" charset="0"/>
                <a:ea typeface="Aspira Light" charset="0"/>
                <a:cs typeface="Aspira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9720-EF4C-8D42-BB65-043CFD260EB1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9A393-2ABA-D84D-9B72-8E0E12B4E1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 b="1" i="0">
                <a:solidFill>
                  <a:schemeClr val="accent1"/>
                </a:solidFill>
                <a:latin typeface="Aspira" charset="0"/>
                <a:ea typeface="Aspira" charset="0"/>
                <a:cs typeface="Aspira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accent3"/>
                </a:solidFill>
                <a:latin typeface="Aspira Light" charset="0"/>
                <a:ea typeface="Aspira Light" charset="0"/>
                <a:cs typeface="Aspira Light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9720-EF4C-8D42-BB65-043CFD260EB1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9A393-2ABA-D84D-9B72-8E0E12B4E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80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solidFill>
                  <a:schemeClr val="accent1"/>
                </a:solidFill>
                <a:latin typeface="Aspira" charset="0"/>
                <a:ea typeface="Aspira" charset="0"/>
                <a:cs typeface="Aspira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solidFill>
                  <a:schemeClr val="accent1"/>
                </a:solidFill>
                <a:latin typeface="Aspira Light" charset="0"/>
                <a:ea typeface="Aspira Light" charset="0"/>
                <a:cs typeface="Aspira Light" charset="0"/>
              </a:defRPr>
            </a:lvl1pPr>
            <a:lvl2pPr>
              <a:defRPr b="0" i="0">
                <a:solidFill>
                  <a:schemeClr val="accent1"/>
                </a:solidFill>
                <a:latin typeface="Aspira Light" charset="0"/>
                <a:ea typeface="Aspira Light" charset="0"/>
                <a:cs typeface="Aspira Light" charset="0"/>
              </a:defRPr>
            </a:lvl2pPr>
            <a:lvl3pPr>
              <a:defRPr b="0" i="0">
                <a:solidFill>
                  <a:schemeClr val="accent1"/>
                </a:solidFill>
                <a:latin typeface="Aspira Light" charset="0"/>
                <a:ea typeface="Aspira Light" charset="0"/>
                <a:cs typeface="Aspira Light" charset="0"/>
              </a:defRPr>
            </a:lvl3pPr>
            <a:lvl4pPr>
              <a:defRPr b="0" i="0">
                <a:solidFill>
                  <a:schemeClr val="accent1"/>
                </a:solidFill>
                <a:latin typeface="Aspira Light" charset="0"/>
                <a:ea typeface="Aspira Light" charset="0"/>
                <a:cs typeface="Aspira Light" charset="0"/>
              </a:defRPr>
            </a:lvl4pPr>
            <a:lvl5pPr>
              <a:defRPr b="0" i="0">
                <a:solidFill>
                  <a:schemeClr val="accent1"/>
                </a:solidFill>
                <a:latin typeface="Aspira Light" charset="0"/>
                <a:ea typeface="Aspira Light" charset="0"/>
                <a:cs typeface="Aspira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1047" y="6356350"/>
            <a:ext cx="309151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1062847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68D9A393-2ABA-D84D-9B72-8E0E12B4E18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332" y="6324984"/>
            <a:ext cx="2320855" cy="472679"/>
          </a:xfrm>
          <a:prstGeom prst="rect">
            <a:avLst/>
          </a:prstGeom>
        </p:spPr>
      </p:pic>
      <p:sp>
        <p:nvSpPr>
          <p:cNvPr id="12" name="Content Placeholder 3"/>
          <p:cNvSpPr>
            <a:spLocks noGrp="1"/>
          </p:cNvSpPr>
          <p:nvPr>
            <p:ph sz="half" idx="14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solidFill>
                  <a:schemeClr val="accent1"/>
                </a:solidFill>
                <a:latin typeface="Aspira Light" charset="0"/>
                <a:ea typeface="Aspira Light" charset="0"/>
                <a:cs typeface="Aspira Light" charset="0"/>
              </a:defRPr>
            </a:lvl1pPr>
            <a:lvl2pPr>
              <a:defRPr b="0" i="0">
                <a:solidFill>
                  <a:schemeClr val="accent1"/>
                </a:solidFill>
                <a:latin typeface="Aspira Light" charset="0"/>
                <a:ea typeface="Aspira Light" charset="0"/>
                <a:cs typeface="Aspira Light" charset="0"/>
              </a:defRPr>
            </a:lvl2pPr>
            <a:lvl3pPr>
              <a:defRPr b="0" i="0">
                <a:solidFill>
                  <a:schemeClr val="accent1"/>
                </a:solidFill>
                <a:latin typeface="Aspira Light" charset="0"/>
                <a:ea typeface="Aspira Light" charset="0"/>
                <a:cs typeface="Aspira Light" charset="0"/>
              </a:defRPr>
            </a:lvl3pPr>
            <a:lvl4pPr>
              <a:defRPr b="0" i="0">
                <a:solidFill>
                  <a:schemeClr val="accent1"/>
                </a:solidFill>
                <a:latin typeface="Aspira Light" charset="0"/>
                <a:ea typeface="Aspira Light" charset="0"/>
                <a:cs typeface="Aspira Light" charset="0"/>
              </a:defRPr>
            </a:lvl4pPr>
            <a:lvl5pPr>
              <a:defRPr b="0" i="0">
                <a:solidFill>
                  <a:schemeClr val="accent1"/>
                </a:solidFill>
                <a:latin typeface="Aspira Light" charset="0"/>
                <a:ea typeface="Aspira Light" charset="0"/>
                <a:cs typeface="Aspira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612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solidFill>
                  <a:schemeClr val="accent1"/>
                </a:solidFill>
                <a:latin typeface="Aspira" charset="0"/>
                <a:ea typeface="Aspira" charset="0"/>
                <a:cs typeface="Aspira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solidFill>
                  <a:schemeClr val="accent1"/>
                </a:solidFill>
                <a:latin typeface="Aspira Light" charset="0"/>
                <a:ea typeface="Aspira Light" charset="0"/>
                <a:cs typeface="Aspira Light" charset="0"/>
              </a:defRPr>
            </a:lvl1pPr>
            <a:lvl2pPr>
              <a:defRPr b="0" i="0">
                <a:solidFill>
                  <a:schemeClr val="accent1"/>
                </a:solidFill>
                <a:latin typeface="Aspira Light" charset="0"/>
                <a:ea typeface="Aspira Light" charset="0"/>
                <a:cs typeface="Aspira Light" charset="0"/>
              </a:defRPr>
            </a:lvl2pPr>
            <a:lvl3pPr>
              <a:defRPr b="0" i="0">
                <a:solidFill>
                  <a:schemeClr val="accent1"/>
                </a:solidFill>
                <a:latin typeface="Aspira Light" charset="0"/>
                <a:ea typeface="Aspira Light" charset="0"/>
                <a:cs typeface="Aspira Light" charset="0"/>
              </a:defRPr>
            </a:lvl3pPr>
            <a:lvl4pPr>
              <a:defRPr b="0" i="0">
                <a:solidFill>
                  <a:schemeClr val="accent1"/>
                </a:solidFill>
                <a:latin typeface="Aspira Light" charset="0"/>
                <a:ea typeface="Aspira Light" charset="0"/>
                <a:cs typeface="Aspira Light" charset="0"/>
              </a:defRPr>
            </a:lvl4pPr>
            <a:lvl5pPr>
              <a:defRPr b="0" i="0">
                <a:solidFill>
                  <a:schemeClr val="accent1"/>
                </a:solidFill>
                <a:latin typeface="Aspira Light" charset="0"/>
                <a:ea typeface="Aspira Light" charset="0"/>
                <a:cs typeface="Aspira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1047" y="6356350"/>
            <a:ext cx="309151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1062847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68D9A393-2ABA-D84D-9B72-8E0E12B4E18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332" y="6324984"/>
            <a:ext cx="2320855" cy="472679"/>
          </a:xfrm>
          <a:prstGeom prst="rect">
            <a:avLst/>
          </a:prstGeom>
        </p:spPr>
      </p:pic>
      <p:sp>
        <p:nvSpPr>
          <p:cNvPr id="12" name="Content Placeholder 3"/>
          <p:cNvSpPr>
            <a:spLocks noGrp="1"/>
          </p:cNvSpPr>
          <p:nvPr>
            <p:ph sz="half" idx="14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solidFill>
                  <a:schemeClr val="accent1"/>
                </a:solidFill>
                <a:latin typeface="Aspira Light" charset="0"/>
                <a:ea typeface="Aspira Light" charset="0"/>
                <a:cs typeface="Aspira Light" charset="0"/>
              </a:defRPr>
            </a:lvl1pPr>
            <a:lvl2pPr>
              <a:defRPr b="0" i="0">
                <a:solidFill>
                  <a:schemeClr val="accent1"/>
                </a:solidFill>
                <a:latin typeface="Aspira Light" charset="0"/>
                <a:ea typeface="Aspira Light" charset="0"/>
                <a:cs typeface="Aspira Light" charset="0"/>
              </a:defRPr>
            </a:lvl2pPr>
            <a:lvl3pPr>
              <a:defRPr b="0" i="0">
                <a:solidFill>
                  <a:schemeClr val="accent1"/>
                </a:solidFill>
                <a:latin typeface="Aspira Light" charset="0"/>
                <a:ea typeface="Aspira Light" charset="0"/>
                <a:cs typeface="Aspira Light" charset="0"/>
              </a:defRPr>
            </a:lvl3pPr>
            <a:lvl4pPr>
              <a:defRPr b="0" i="0">
                <a:solidFill>
                  <a:schemeClr val="accent1"/>
                </a:solidFill>
                <a:latin typeface="Aspira Light" charset="0"/>
                <a:ea typeface="Aspira Light" charset="0"/>
                <a:cs typeface="Aspira Light" charset="0"/>
              </a:defRPr>
            </a:lvl4pPr>
            <a:lvl5pPr>
              <a:defRPr b="0" i="0">
                <a:solidFill>
                  <a:schemeClr val="accent1"/>
                </a:solidFill>
                <a:latin typeface="Aspira Light" charset="0"/>
                <a:ea typeface="Aspira Light" charset="0"/>
                <a:cs typeface="Aspira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9720-EF4C-8D42-BB65-043CFD260EB1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9A393-2ABA-D84D-9B72-8E0E12B4E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9379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9720-EF4C-8D42-BB65-043CFD260EB1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9A393-2ABA-D84D-9B72-8E0E12B4E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060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9720-EF4C-8D42-BB65-043CFD260EB1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9A393-2ABA-D84D-9B72-8E0E12B4E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543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9720-EF4C-8D42-BB65-043CFD260EB1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9A393-2ABA-D84D-9B72-8E0E12B4E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789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7163" y="2362912"/>
            <a:ext cx="4858744" cy="1600200"/>
          </a:xfrm>
        </p:spPr>
        <p:txBody>
          <a:bodyPr anchor="b">
            <a:normAutofit/>
          </a:bodyPr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914400" y="325575"/>
            <a:ext cx="7010400" cy="5535475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7163" y="3963112"/>
            <a:ext cx="4858744" cy="1967669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1047" y="6356350"/>
            <a:ext cx="309151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1062847" cy="365125"/>
          </a:xfrm>
        </p:spPr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fld id="{68D9A393-2ABA-D84D-9B72-8E0E12B4E18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669" y="6320171"/>
            <a:ext cx="2327518" cy="4716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9720-EF4C-8D42-BB65-043CFD260EB1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9A393-2ABA-D84D-9B72-8E0E12B4E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56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4930" y="3715264"/>
            <a:ext cx="10628870" cy="1576989"/>
          </a:xfrm>
        </p:spPr>
        <p:txBody>
          <a:bodyPr anchor="b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4930" y="5384329"/>
            <a:ext cx="10628870" cy="82700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87777" y="6356350"/>
            <a:ext cx="3091510" cy="365125"/>
          </a:xfrm>
        </p:spPr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930" y="6356350"/>
            <a:ext cx="1062847" cy="365125"/>
          </a:xfrm>
        </p:spPr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fld id="{68D9A393-2ABA-D84D-9B72-8E0E12B4E1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538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9720-EF4C-8D42-BB65-043CFD260EB1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9A393-2ABA-D84D-9B72-8E0E12B4E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9977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9720-EF4C-8D42-BB65-043CFD260EB1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9A393-2ABA-D84D-9B72-8E0E12B4E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276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4930" y="3715264"/>
            <a:ext cx="10628870" cy="1576989"/>
          </a:xfrm>
        </p:spPr>
        <p:txBody>
          <a:bodyPr anchor="b"/>
          <a:lstStyle>
            <a:lvl1pPr algn="l">
              <a:defRPr sz="6000" b="1" i="0">
                <a:solidFill>
                  <a:schemeClr val="accent1"/>
                </a:solidFill>
                <a:latin typeface="Aspira Demi" charset="0"/>
                <a:ea typeface="Aspira Demi" charset="0"/>
                <a:cs typeface="Aspira Demi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4930" y="5384329"/>
            <a:ext cx="10628870" cy="827001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accent1"/>
                </a:solidFill>
                <a:latin typeface="Aspira Light" charset="0"/>
                <a:ea typeface="Aspira Light" charset="0"/>
                <a:cs typeface="Aspira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87777" y="6356350"/>
            <a:ext cx="3091510" cy="365125"/>
          </a:xfrm>
        </p:spPr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930" y="6356350"/>
            <a:ext cx="1062847" cy="365125"/>
          </a:xfrm>
        </p:spPr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fld id="{68D9A393-2ABA-D84D-9B72-8E0E12B4E1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solidFill>
                  <a:schemeClr val="accent1"/>
                </a:solidFill>
                <a:latin typeface="Aspira Demi" charset="0"/>
                <a:ea typeface="Aspira Demi" charset="0"/>
                <a:cs typeface="Aspira Demi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solidFill>
                  <a:schemeClr val="accent1"/>
                </a:solidFill>
                <a:latin typeface="Aspira Light" charset="0"/>
                <a:ea typeface="Aspira Light" charset="0"/>
                <a:cs typeface="Aspira Light" charset="0"/>
              </a:defRPr>
            </a:lvl1pPr>
            <a:lvl2pPr>
              <a:defRPr b="0" i="0">
                <a:solidFill>
                  <a:schemeClr val="accent1"/>
                </a:solidFill>
                <a:latin typeface="Aspira Light" charset="0"/>
                <a:ea typeface="Aspira Light" charset="0"/>
                <a:cs typeface="Aspira Light" charset="0"/>
              </a:defRPr>
            </a:lvl2pPr>
            <a:lvl3pPr>
              <a:defRPr b="0" i="0">
                <a:solidFill>
                  <a:schemeClr val="accent1"/>
                </a:solidFill>
                <a:latin typeface="Aspira Light" charset="0"/>
                <a:ea typeface="Aspira Light" charset="0"/>
                <a:cs typeface="Aspira Light" charset="0"/>
              </a:defRPr>
            </a:lvl3pPr>
            <a:lvl4pPr>
              <a:defRPr b="0" i="0">
                <a:solidFill>
                  <a:schemeClr val="accent1"/>
                </a:solidFill>
                <a:latin typeface="Aspira Light" charset="0"/>
                <a:ea typeface="Aspira Light" charset="0"/>
                <a:cs typeface="Aspira Light" charset="0"/>
              </a:defRPr>
            </a:lvl4pPr>
            <a:lvl5pPr>
              <a:defRPr b="0" i="0">
                <a:solidFill>
                  <a:schemeClr val="accent1"/>
                </a:solidFill>
                <a:latin typeface="Aspira Light" charset="0"/>
                <a:ea typeface="Aspira Light" charset="0"/>
                <a:cs typeface="Aspira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1047" y="6356350"/>
            <a:ext cx="309151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1062847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68D9A393-2ABA-D84D-9B72-8E0E12B4E18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669" y="6320171"/>
            <a:ext cx="2327518" cy="47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764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solidFill>
                  <a:schemeClr val="bg1"/>
                </a:solidFill>
                <a:latin typeface="Aspira Demi" charset="0"/>
                <a:ea typeface="Aspira Demi" charset="0"/>
                <a:cs typeface="Aspira Demi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Aspira Light" charset="0"/>
                <a:ea typeface="Aspira Light" charset="0"/>
                <a:cs typeface="Aspira Light" charset="0"/>
              </a:defRPr>
            </a:lvl1pPr>
            <a:lvl2pPr>
              <a:defRPr b="0" i="0">
                <a:solidFill>
                  <a:schemeClr val="bg1"/>
                </a:solidFill>
                <a:latin typeface="Aspira Light" charset="0"/>
                <a:ea typeface="Aspira Light" charset="0"/>
                <a:cs typeface="Aspira Light" charset="0"/>
              </a:defRPr>
            </a:lvl2pPr>
            <a:lvl3pPr>
              <a:defRPr b="0" i="0">
                <a:solidFill>
                  <a:schemeClr val="bg1"/>
                </a:solidFill>
                <a:latin typeface="Aspira Light" charset="0"/>
                <a:ea typeface="Aspira Light" charset="0"/>
                <a:cs typeface="Aspira Light" charset="0"/>
              </a:defRPr>
            </a:lvl3pPr>
            <a:lvl4pPr>
              <a:defRPr b="0" i="0">
                <a:solidFill>
                  <a:schemeClr val="bg1"/>
                </a:solidFill>
                <a:latin typeface="Aspira Light" charset="0"/>
                <a:ea typeface="Aspira Light" charset="0"/>
                <a:cs typeface="Aspira Light" charset="0"/>
              </a:defRPr>
            </a:lvl4pPr>
            <a:lvl5pPr>
              <a:defRPr b="0" i="0">
                <a:solidFill>
                  <a:schemeClr val="bg1"/>
                </a:solidFill>
                <a:latin typeface="Aspira Light" charset="0"/>
                <a:ea typeface="Aspira Light" charset="0"/>
                <a:cs typeface="Aspira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1047" y="6356350"/>
            <a:ext cx="309151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1062847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68D9A393-2ABA-D84D-9B72-8E0E12B4E18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332" y="6324984"/>
            <a:ext cx="2320855" cy="4726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64067"/>
            <a:ext cx="12192000" cy="593933"/>
          </a:xfrm>
          <a:prstGeom prst="rect">
            <a:avLst/>
          </a:prstGeom>
          <a:solidFill>
            <a:schemeClr val="accent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solidFill>
                  <a:schemeClr val="accent1"/>
                </a:solidFill>
                <a:latin typeface="Aspira Demi" charset="0"/>
                <a:ea typeface="Aspira Demi" charset="0"/>
                <a:cs typeface="Aspira Demi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solidFill>
                  <a:schemeClr val="accent1"/>
                </a:solidFill>
                <a:latin typeface="Aspira Light" charset="0"/>
                <a:ea typeface="Aspira Light" charset="0"/>
                <a:cs typeface="Aspira Light" charset="0"/>
              </a:defRPr>
            </a:lvl1pPr>
            <a:lvl2pPr>
              <a:defRPr b="0" i="0">
                <a:solidFill>
                  <a:schemeClr val="accent1"/>
                </a:solidFill>
                <a:latin typeface="Aspira Light" charset="0"/>
                <a:ea typeface="Aspira Light" charset="0"/>
                <a:cs typeface="Aspira Light" charset="0"/>
              </a:defRPr>
            </a:lvl2pPr>
            <a:lvl3pPr>
              <a:defRPr b="0" i="0">
                <a:solidFill>
                  <a:schemeClr val="accent1"/>
                </a:solidFill>
                <a:latin typeface="Aspira Light" charset="0"/>
                <a:ea typeface="Aspira Light" charset="0"/>
                <a:cs typeface="Aspira Light" charset="0"/>
              </a:defRPr>
            </a:lvl3pPr>
            <a:lvl4pPr>
              <a:defRPr b="0" i="0">
                <a:solidFill>
                  <a:schemeClr val="accent1"/>
                </a:solidFill>
                <a:latin typeface="Aspira Light" charset="0"/>
                <a:ea typeface="Aspira Light" charset="0"/>
                <a:cs typeface="Aspira Light" charset="0"/>
              </a:defRPr>
            </a:lvl4pPr>
            <a:lvl5pPr>
              <a:defRPr b="0" i="0">
                <a:solidFill>
                  <a:schemeClr val="accent1"/>
                </a:solidFill>
                <a:latin typeface="Aspira Light" charset="0"/>
                <a:ea typeface="Aspira Light" charset="0"/>
                <a:cs typeface="Aspira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1047" y="6356350"/>
            <a:ext cx="309151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1062847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68D9A393-2ABA-D84D-9B72-8E0E12B4E18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332" y="6324984"/>
            <a:ext cx="2320855" cy="4726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64067"/>
            <a:ext cx="12192000" cy="593933"/>
          </a:xfrm>
          <a:prstGeom prst="rect">
            <a:avLst/>
          </a:prstGeom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solidFill>
                  <a:schemeClr val="accent1"/>
                </a:solidFill>
                <a:latin typeface="Aspira Demi" charset="0"/>
                <a:ea typeface="Aspira Demi" charset="0"/>
                <a:cs typeface="Aspira Demi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solidFill>
                  <a:schemeClr val="accent1"/>
                </a:solidFill>
                <a:latin typeface="Aspira Light" charset="0"/>
                <a:ea typeface="Aspira Light" charset="0"/>
                <a:cs typeface="Aspira Light" charset="0"/>
              </a:defRPr>
            </a:lvl1pPr>
            <a:lvl2pPr>
              <a:defRPr b="0" i="0">
                <a:solidFill>
                  <a:schemeClr val="accent1"/>
                </a:solidFill>
                <a:latin typeface="Aspira Light" charset="0"/>
                <a:ea typeface="Aspira Light" charset="0"/>
                <a:cs typeface="Aspira Light" charset="0"/>
              </a:defRPr>
            </a:lvl2pPr>
            <a:lvl3pPr>
              <a:defRPr b="0" i="0">
                <a:solidFill>
                  <a:schemeClr val="accent1"/>
                </a:solidFill>
                <a:latin typeface="Aspira Light" charset="0"/>
                <a:ea typeface="Aspira Light" charset="0"/>
                <a:cs typeface="Aspira Light" charset="0"/>
              </a:defRPr>
            </a:lvl3pPr>
            <a:lvl4pPr>
              <a:defRPr b="0" i="0">
                <a:solidFill>
                  <a:schemeClr val="accent1"/>
                </a:solidFill>
                <a:latin typeface="Aspira Light" charset="0"/>
                <a:ea typeface="Aspira Light" charset="0"/>
                <a:cs typeface="Aspira Light" charset="0"/>
              </a:defRPr>
            </a:lvl4pPr>
            <a:lvl5pPr>
              <a:defRPr b="0" i="0">
                <a:solidFill>
                  <a:schemeClr val="accent1"/>
                </a:solidFill>
                <a:latin typeface="Aspira Light" charset="0"/>
                <a:ea typeface="Aspira Light" charset="0"/>
                <a:cs typeface="Aspira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1047" y="6356350"/>
            <a:ext cx="309151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1062847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68D9A393-2ABA-D84D-9B72-8E0E12B4E18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332" y="6324984"/>
            <a:ext cx="2320855" cy="4726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90"/>
            <a:ext cx="12192000" cy="593933"/>
          </a:xfrm>
          <a:prstGeom prst="rect">
            <a:avLst/>
          </a:prstGeom>
          <a:solidFill>
            <a:schemeClr val="accent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602" y="61607"/>
            <a:ext cx="2320855" cy="4726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solidFill>
                  <a:schemeClr val="accent1"/>
                </a:solidFill>
                <a:latin typeface="Aspira Demi" charset="0"/>
                <a:ea typeface="Aspira Demi" charset="0"/>
                <a:cs typeface="Aspira Demi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solidFill>
                  <a:schemeClr val="accent1"/>
                </a:solidFill>
                <a:latin typeface="Aspira Light" charset="0"/>
                <a:ea typeface="Aspira Light" charset="0"/>
                <a:cs typeface="Aspira Light" charset="0"/>
              </a:defRPr>
            </a:lvl1pPr>
            <a:lvl2pPr>
              <a:defRPr b="0" i="0">
                <a:solidFill>
                  <a:schemeClr val="accent1"/>
                </a:solidFill>
                <a:latin typeface="Aspira Light" charset="0"/>
                <a:ea typeface="Aspira Light" charset="0"/>
                <a:cs typeface="Aspira Light" charset="0"/>
              </a:defRPr>
            </a:lvl2pPr>
            <a:lvl3pPr>
              <a:defRPr b="0" i="0">
                <a:solidFill>
                  <a:schemeClr val="accent1"/>
                </a:solidFill>
                <a:latin typeface="Aspira Light" charset="0"/>
                <a:ea typeface="Aspira Light" charset="0"/>
                <a:cs typeface="Aspira Light" charset="0"/>
              </a:defRPr>
            </a:lvl3pPr>
            <a:lvl4pPr>
              <a:defRPr b="0" i="0">
                <a:solidFill>
                  <a:schemeClr val="accent1"/>
                </a:solidFill>
                <a:latin typeface="Aspira Light" charset="0"/>
                <a:ea typeface="Aspira Light" charset="0"/>
                <a:cs typeface="Aspira Light" charset="0"/>
              </a:defRPr>
            </a:lvl4pPr>
            <a:lvl5pPr>
              <a:defRPr b="0" i="0">
                <a:solidFill>
                  <a:schemeClr val="accent1"/>
                </a:solidFill>
                <a:latin typeface="Aspira Light" charset="0"/>
                <a:ea typeface="Aspira Light" charset="0"/>
                <a:cs typeface="Aspira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1047" y="6356350"/>
            <a:ext cx="3091510" cy="365125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1062847" cy="365125"/>
          </a:xfrm>
        </p:spPr>
        <p:txBody>
          <a:bodyPr/>
          <a:lstStyle>
            <a:lvl1pPr algn="l">
              <a:defRPr>
                <a:solidFill>
                  <a:schemeClr val="accent3"/>
                </a:solidFill>
              </a:defRPr>
            </a:lvl1pPr>
          </a:lstStyle>
          <a:p>
            <a:fld id="{68D9A393-2ABA-D84D-9B72-8E0E12B4E1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593933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602" y="61607"/>
            <a:ext cx="2320855" cy="4726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solidFill>
                  <a:schemeClr val="accent1"/>
                </a:solidFill>
                <a:latin typeface="Aspira Demi" charset="0"/>
                <a:ea typeface="Aspira Demi" charset="0"/>
                <a:cs typeface="Aspira Demi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solidFill>
                  <a:schemeClr val="accent1"/>
                </a:solidFill>
                <a:latin typeface="Aspira Light" charset="0"/>
                <a:ea typeface="Aspira Light" charset="0"/>
                <a:cs typeface="Aspira Light" charset="0"/>
              </a:defRPr>
            </a:lvl1pPr>
            <a:lvl2pPr>
              <a:defRPr b="0" i="0">
                <a:solidFill>
                  <a:schemeClr val="accent1"/>
                </a:solidFill>
                <a:latin typeface="Aspira Light" charset="0"/>
                <a:ea typeface="Aspira Light" charset="0"/>
                <a:cs typeface="Aspira Light" charset="0"/>
              </a:defRPr>
            </a:lvl2pPr>
            <a:lvl3pPr>
              <a:defRPr b="0" i="0">
                <a:solidFill>
                  <a:schemeClr val="accent1"/>
                </a:solidFill>
                <a:latin typeface="Aspira Light" charset="0"/>
                <a:ea typeface="Aspira Light" charset="0"/>
                <a:cs typeface="Aspira Light" charset="0"/>
              </a:defRPr>
            </a:lvl3pPr>
            <a:lvl4pPr>
              <a:defRPr b="0" i="0">
                <a:solidFill>
                  <a:schemeClr val="accent1"/>
                </a:solidFill>
                <a:latin typeface="Aspira Light" charset="0"/>
                <a:ea typeface="Aspira Light" charset="0"/>
                <a:cs typeface="Aspira Light" charset="0"/>
              </a:defRPr>
            </a:lvl4pPr>
            <a:lvl5pPr>
              <a:defRPr b="0" i="0">
                <a:solidFill>
                  <a:schemeClr val="accent1"/>
                </a:solidFill>
                <a:latin typeface="Aspira Light" charset="0"/>
                <a:ea typeface="Aspira Light" charset="0"/>
                <a:cs typeface="Aspira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1047" y="6356350"/>
            <a:ext cx="3091510" cy="365125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1062847" cy="365125"/>
          </a:xfrm>
        </p:spPr>
        <p:txBody>
          <a:bodyPr/>
          <a:lstStyle>
            <a:lvl1pPr algn="l">
              <a:defRPr>
                <a:solidFill>
                  <a:schemeClr val="accent3"/>
                </a:solidFill>
              </a:defRPr>
            </a:lvl1pPr>
          </a:lstStyle>
          <a:p>
            <a:fld id="{68D9A393-2ABA-D84D-9B72-8E0E12B4E1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19720-EF4C-8D42-BB65-043CFD260EB1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9A393-2ABA-D84D-9B72-8E0E12B4E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728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60" r:id="rId3"/>
    <p:sldLayoutId id="2147483650" r:id="rId4"/>
    <p:sldLayoutId id="2147483662" r:id="rId5"/>
    <p:sldLayoutId id="2147483667" r:id="rId6"/>
    <p:sldLayoutId id="2147483663" r:id="rId7"/>
    <p:sldLayoutId id="2147483668" r:id="rId8"/>
    <p:sldLayoutId id="2147483664" r:id="rId9"/>
    <p:sldLayoutId id="2147483665" r:id="rId10"/>
    <p:sldLayoutId id="2147483651" r:id="rId11"/>
    <p:sldLayoutId id="2147483652" r:id="rId12"/>
    <p:sldLayoutId id="2147483669" r:id="rId13"/>
    <p:sldLayoutId id="2147483653" r:id="rId14"/>
    <p:sldLayoutId id="2147483654" r:id="rId15"/>
    <p:sldLayoutId id="2147483655" r:id="rId16"/>
    <p:sldLayoutId id="2147483656" r:id="rId17"/>
    <p:sldLayoutId id="2147483666" r:id="rId18"/>
    <p:sldLayoutId id="2147483657" r:id="rId19"/>
    <p:sldLayoutId id="2147483658" r:id="rId20"/>
    <p:sldLayoutId id="2147483659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549" y="4377092"/>
            <a:ext cx="7319291" cy="170798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spira Demi"/>
              </a:rPr>
              <a:t>Configurations to support Covid-19 response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5F7211-2884-441B-812B-FB8EBF773C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4840" y="307835"/>
            <a:ext cx="4062992" cy="655016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5B81DA4-D62E-4220-9D54-67BCDAA1B18A}"/>
              </a:ext>
            </a:extLst>
          </p:cNvPr>
          <p:cNvSpPr txBox="1">
            <a:spLocks/>
          </p:cNvSpPr>
          <p:nvPr/>
        </p:nvSpPr>
        <p:spPr>
          <a:xfrm>
            <a:off x="475549" y="5822429"/>
            <a:ext cx="4886910" cy="8672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accent1"/>
                </a:solidFill>
                <a:latin typeface="Aspira Demi" charset="0"/>
                <a:ea typeface="Aspira Demi" charset="0"/>
                <a:cs typeface="Aspira Demi" charset="0"/>
              </a:defRPr>
            </a:lvl1pPr>
          </a:lstStyle>
          <a:p>
            <a:fld id="{898E425E-954B-4C38-8211-1C7716F3834C}" type="datetime2">
              <a:rPr lang="en-GB" sz="2400" smtClean="0">
                <a:latin typeface="Aspira"/>
                <a:cs typeface="Calibri" panose="020F0502020204030204" pitchFamily="34" charset="0"/>
              </a:rPr>
              <a:t>Monday, 23 March 2020</a:t>
            </a:fld>
            <a:endParaRPr lang="en-US" sz="2400" dirty="0">
              <a:latin typeface="Aspir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75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Create Live Flow Dashboards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424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Smart-lists – Patients in </a:t>
            </a:r>
            <a:r>
              <a:rPr lang="en-US"/>
              <a:t>siderooms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555" y="1967616"/>
            <a:ext cx="9064336" cy="319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848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666" y="157307"/>
            <a:ext cx="10515600" cy="1325563"/>
          </a:xfrm>
        </p:spPr>
        <p:txBody>
          <a:bodyPr/>
          <a:lstStyle/>
          <a:p>
            <a:r>
              <a:rPr lang="en-US" dirty="0"/>
              <a:t>Contact Tracing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27" y="1298863"/>
            <a:ext cx="6721179" cy="47367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463" y="2128199"/>
            <a:ext cx="6612082" cy="36560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Freeform 8"/>
          <p:cNvSpPr/>
          <p:nvPr/>
        </p:nvSpPr>
        <p:spPr>
          <a:xfrm>
            <a:off x="207818" y="4707082"/>
            <a:ext cx="1049482" cy="353291"/>
          </a:xfrm>
          <a:custGeom>
            <a:avLst/>
            <a:gdLst>
              <a:gd name="connsiteX0" fmla="*/ 1049482 w 1049482"/>
              <a:gd name="connsiteY0" fmla="*/ 207818 h 353291"/>
              <a:gd name="connsiteX1" fmla="*/ 976746 w 1049482"/>
              <a:gd name="connsiteY1" fmla="*/ 197427 h 353291"/>
              <a:gd name="connsiteX2" fmla="*/ 945573 w 1049482"/>
              <a:gd name="connsiteY2" fmla="*/ 176645 h 353291"/>
              <a:gd name="connsiteX3" fmla="*/ 914400 w 1049482"/>
              <a:gd name="connsiteY3" fmla="*/ 166254 h 353291"/>
              <a:gd name="connsiteX4" fmla="*/ 852055 w 1049482"/>
              <a:gd name="connsiteY4" fmla="*/ 114300 h 353291"/>
              <a:gd name="connsiteX5" fmla="*/ 789710 w 1049482"/>
              <a:gd name="connsiteY5" fmla="*/ 62345 h 353291"/>
              <a:gd name="connsiteX6" fmla="*/ 748146 w 1049482"/>
              <a:gd name="connsiteY6" fmla="*/ 51954 h 353291"/>
              <a:gd name="connsiteX7" fmla="*/ 706582 w 1049482"/>
              <a:gd name="connsiteY7" fmla="*/ 31172 h 353291"/>
              <a:gd name="connsiteX8" fmla="*/ 623455 w 1049482"/>
              <a:gd name="connsiteY8" fmla="*/ 10391 h 353291"/>
              <a:gd name="connsiteX9" fmla="*/ 592282 w 1049482"/>
              <a:gd name="connsiteY9" fmla="*/ 0 h 353291"/>
              <a:gd name="connsiteX10" fmla="*/ 426028 w 1049482"/>
              <a:gd name="connsiteY10" fmla="*/ 10391 h 353291"/>
              <a:gd name="connsiteX11" fmla="*/ 394855 w 1049482"/>
              <a:gd name="connsiteY11" fmla="*/ 20782 h 353291"/>
              <a:gd name="connsiteX12" fmla="*/ 342900 w 1049482"/>
              <a:gd name="connsiteY12" fmla="*/ 31172 h 353291"/>
              <a:gd name="connsiteX13" fmla="*/ 280555 w 1049482"/>
              <a:gd name="connsiteY13" fmla="*/ 41563 h 353291"/>
              <a:gd name="connsiteX14" fmla="*/ 187037 w 1049482"/>
              <a:gd name="connsiteY14" fmla="*/ 83127 h 353291"/>
              <a:gd name="connsiteX15" fmla="*/ 124691 w 1049482"/>
              <a:gd name="connsiteY15" fmla="*/ 103909 h 353291"/>
              <a:gd name="connsiteX16" fmla="*/ 93519 w 1049482"/>
              <a:gd name="connsiteY16" fmla="*/ 124691 h 353291"/>
              <a:gd name="connsiteX17" fmla="*/ 62346 w 1049482"/>
              <a:gd name="connsiteY17" fmla="*/ 135082 h 353291"/>
              <a:gd name="connsiteX18" fmla="*/ 0 w 1049482"/>
              <a:gd name="connsiteY18" fmla="*/ 197427 h 353291"/>
              <a:gd name="connsiteX19" fmla="*/ 10391 w 1049482"/>
              <a:gd name="connsiteY19" fmla="*/ 290945 h 353291"/>
              <a:gd name="connsiteX20" fmla="*/ 41564 w 1049482"/>
              <a:gd name="connsiteY20" fmla="*/ 322118 h 353291"/>
              <a:gd name="connsiteX21" fmla="*/ 124691 w 1049482"/>
              <a:gd name="connsiteY21" fmla="*/ 342900 h 353291"/>
              <a:gd name="connsiteX22" fmla="*/ 155864 w 1049482"/>
              <a:gd name="connsiteY22" fmla="*/ 353291 h 353291"/>
              <a:gd name="connsiteX23" fmla="*/ 488373 w 1049482"/>
              <a:gd name="connsiteY23" fmla="*/ 342900 h 353291"/>
              <a:gd name="connsiteX24" fmla="*/ 623455 w 1049482"/>
              <a:gd name="connsiteY24" fmla="*/ 332509 h 353291"/>
              <a:gd name="connsiteX25" fmla="*/ 789710 w 1049482"/>
              <a:gd name="connsiteY25" fmla="*/ 322118 h 353291"/>
              <a:gd name="connsiteX26" fmla="*/ 852055 w 1049482"/>
              <a:gd name="connsiteY26" fmla="*/ 311727 h 353291"/>
              <a:gd name="connsiteX27" fmla="*/ 924791 w 1049482"/>
              <a:gd name="connsiteY27" fmla="*/ 290945 h 353291"/>
              <a:gd name="connsiteX28" fmla="*/ 987137 w 1049482"/>
              <a:gd name="connsiteY28" fmla="*/ 207818 h 353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049482" h="353291">
                <a:moveTo>
                  <a:pt x="1049482" y="207818"/>
                </a:moveTo>
                <a:cubicBezTo>
                  <a:pt x="1025237" y="204354"/>
                  <a:pt x="1000205" y="204465"/>
                  <a:pt x="976746" y="197427"/>
                </a:cubicBezTo>
                <a:cubicBezTo>
                  <a:pt x="964784" y="193838"/>
                  <a:pt x="956743" y="182230"/>
                  <a:pt x="945573" y="176645"/>
                </a:cubicBezTo>
                <a:cubicBezTo>
                  <a:pt x="935776" y="171747"/>
                  <a:pt x="924791" y="169718"/>
                  <a:pt x="914400" y="166254"/>
                </a:cubicBezTo>
                <a:cubicBezTo>
                  <a:pt x="823331" y="75185"/>
                  <a:pt x="938854" y="186633"/>
                  <a:pt x="852055" y="114300"/>
                </a:cubicBezTo>
                <a:cubicBezTo>
                  <a:pt x="825622" y="92272"/>
                  <a:pt x="821577" y="76002"/>
                  <a:pt x="789710" y="62345"/>
                </a:cubicBezTo>
                <a:cubicBezTo>
                  <a:pt x="776584" y="56719"/>
                  <a:pt x="761518" y="56968"/>
                  <a:pt x="748146" y="51954"/>
                </a:cubicBezTo>
                <a:cubicBezTo>
                  <a:pt x="733642" y="46515"/>
                  <a:pt x="721277" y="36070"/>
                  <a:pt x="706582" y="31172"/>
                </a:cubicBezTo>
                <a:cubicBezTo>
                  <a:pt x="679486" y="22140"/>
                  <a:pt x="650551" y="19423"/>
                  <a:pt x="623455" y="10391"/>
                </a:cubicBezTo>
                <a:lnTo>
                  <a:pt x="592282" y="0"/>
                </a:lnTo>
                <a:cubicBezTo>
                  <a:pt x="536864" y="3464"/>
                  <a:pt x="481249" y="4578"/>
                  <a:pt x="426028" y="10391"/>
                </a:cubicBezTo>
                <a:cubicBezTo>
                  <a:pt x="415135" y="11538"/>
                  <a:pt x="405481" y="18126"/>
                  <a:pt x="394855" y="20782"/>
                </a:cubicBezTo>
                <a:cubicBezTo>
                  <a:pt x="377721" y="25065"/>
                  <a:pt x="360276" y="28013"/>
                  <a:pt x="342900" y="31172"/>
                </a:cubicBezTo>
                <a:cubicBezTo>
                  <a:pt x="322171" y="34941"/>
                  <a:pt x="300994" y="36453"/>
                  <a:pt x="280555" y="41563"/>
                </a:cubicBezTo>
                <a:cubicBezTo>
                  <a:pt x="139128" y="76920"/>
                  <a:pt x="274767" y="44136"/>
                  <a:pt x="187037" y="83127"/>
                </a:cubicBezTo>
                <a:cubicBezTo>
                  <a:pt x="167019" y="92024"/>
                  <a:pt x="124691" y="103909"/>
                  <a:pt x="124691" y="103909"/>
                </a:cubicBezTo>
                <a:cubicBezTo>
                  <a:pt x="114300" y="110836"/>
                  <a:pt x="104689" y="119106"/>
                  <a:pt x="93519" y="124691"/>
                </a:cubicBezTo>
                <a:cubicBezTo>
                  <a:pt x="83722" y="129589"/>
                  <a:pt x="70992" y="128358"/>
                  <a:pt x="62346" y="135082"/>
                </a:cubicBezTo>
                <a:cubicBezTo>
                  <a:pt x="39147" y="153126"/>
                  <a:pt x="0" y="197427"/>
                  <a:pt x="0" y="197427"/>
                </a:cubicBezTo>
                <a:cubicBezTo>
                  <a:pt x="3464" y="228600"/>
                  <a:pt x="473" y="261190"/>
                  <a:pt x="10391" y="290945"/>
                </a:cubicBezTo>
                <a:cubicBezTo>
                  <a:pt x="15038" y="304886"/>
                  <a:pt x="29337" y="313967"/>
                  <a:pt x="41564" y="322118"/>
                </a:cubicBezTo>
                <a:cubicBezTo>
                  <a:pt x="55815" y="331619"/>
                  <a:pt x="116298" y="340802"/>
                  <a:pt x="124691" y="342900"/>
                </a:cubicBezTo>
                <a:cubicBezTo>
                  <a:pt x="135317" y="345557"/>
                  <a:pt x="145473" y="349827"/>
                  <a:pt x="155864" y="353291"/>
                </a:cubicBezTo>
                <a:lnTo>
                  <a:pt x="488373" y="342900"/>
                </a:lnTo>
                <a:cubicBezTo>
                  <a:pt x="533489" y="340895"/>
                  <a:pt x="578402" y="335616"/>
                  <a:pt x="623455" y="332509"/>
                </a:cubicBezTo>
                <a:lnTo>
                  <a:pt x="789710" y="322118"/>
                </a:lnTo>
                <a:cubicBezTo>
                  <a:pt x="810492" y="318654"/>
                  <a:pt x="831396" y="315859"/>
                  <a:pt x="852055" y="311727"/>
                </a:cubicBezTo>
                <a:cubicBezTo>
                  <a:pt x="884676" y="305203"/>
                  <a:pt x="895079" y="300849"/>
                  <a:pt x="924791" y="290945"/>
                </a:cubicBezTo>
                <a:cubicBezTo>
                  <a:pt x="971789" y="220449"/>
                  <a:pt x="948694" y="246261"/>
                  <a:pt x="987137" y="207818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61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want to pull together the good ideas and configurations that Trusts use to help with the Covid-19 response, and ensure all Trusts are able to benefit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0" y="544379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For help – raise a ticket to </a:t>
            </a:r>
            <a:r>
              <a:rPr lang="en-US" dirty="0" err="1"/>
              <a:t>support@nervecentresoftware.com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253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we will help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3377"/>
            <a:ext cx="10515600" cy="4351338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Sharing best practice between Trusts e.g. this webinar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Provide simple how-to guides e.g. these slides, backed by support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All license restrictions temporarily lifted, just raise a support ticket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Individual support where we can scale to it, group support via webinars where there is common demand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495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 which may help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COVID-19 Dashboards, lists, live-flows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Contact tracing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H@N – Daytime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Photography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Covid</a:t>
            </a:r>
            <a:r>
              <a:rPr lang="en-US" dirty="0"/>
              <a:t> assessment?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Referrals to cleaning teams?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Others?</a:t>
            </a:r>
          </a:p>
        </p:txBody>
      </p:sp>
    </p:spTree>
    <p:extLst>
      <p:ext uri="{BB962C8B-B14F-4D97-AF65-F5344CB8AC3E}">
        <p14:creationId xmlns:p14="http://schemas.microsoft.com/office/powerpoint/2010/main" val="1809932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COVID status to dashboards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289" y="1524289"/>
            <a:ext cx="1871021" cy="4351338"/>
          </a:xfrm>
        </p:spPr>
      </p:pic>
    </p:spTree>
    <p:extLst>
      <p:ext uri="{BB962C8B-B14F-4D97-AF65-F5344CB8AC3E}">
        <p14:creationId xmlns:p14="http://schemas.microsoft.com/office/powerpoint/2010/main" val="1715329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Create clinical notes and Tags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99210"/>
            <a:ext cx="10515600" cy="239347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91"/>
          <a:stretch/>
        </p:blipFill>
        <p:spPr>
          <a:xfrm>
            <a:off x="10037620" y="3691349"/>
            <a:ext cx="1569025" cy="905581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967343"/>
            <a:ext cx="10515600" cy="95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35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Create a new list profile, add to existing nurse/doctor profiles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13" y="2040299"/>
            <a:ext cx="3349605" cy="295772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718" y="2040299"/>
            <a:ext cx="3364563" cy="29233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09" y="2040300"/>
            <a:ext cx="3347982" cy="289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682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Create Smart-lists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07935"/>
            <a:ext cx="10515600" cy="3986718"/>
          </a:xfrm>
        </p:spPr>
      </p:pic>
    </p:spTree>
    <p:extLst>
      <p:ext uri="{BB962C8B-B14F-4D97-AF65-F5344CB8AC3E}">
        <p14:creationId xmlns:p14="http://schemas.microsoft.com/office/powerpoint/2010/main" val="529858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Example Smart List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55350"/>
            <a:ext cx="10515600" cy="4291887"/>
          </a:xfrm>
        </p:spPr>
      </p:pic>
    </p:spTree>
    <p:extLst>
      <p:ext uri="{BB962C8B-B14F-4D97-AF65-F5344CB8AC3E}">
        <p14:creationId xmlns:p14="http://schemas.microsoft.com/office/powerpoint/2010/main" val="1074273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ervecentr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42248"/>
      </a:accent1>
      <a:accent2>
        <a:srgbClr val="BCDA85"/>
      </a:accent2>
      <a:accent3>
        <a:srgbClr val="22BBAD"/>
      </a:accent3>
      <a:accent4>
        <a:srgbClr val="F6A3B2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14144</TotalTime>
  <Words>183</Words>
  <Application>Microsoft Office PowerPoint</Application>
  <PresentationFormat>Widescreen</PresentationFormat>
  <Paragraphs>30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Aspira</vt:lpstr>
      <vt:lpstr>Aspira Demi</vt:lpstr>
      <vt:lpstr>Aspira Light</vt:lpstr>
      <vt:lpstr>Calibri</vt:lpstr>
      <vt:lpstr>Calibri Light</vt:lpstr>
      <vt:lpstr>Office Theme</vt:lpstr>
      <vt:lpstr>Configurations to support Covid-19 response</vt:lpstr>
      <vt:lpstr>Introduction</vt:lpstr>
      <vt:lpstr>How we will help</vt:lpstr>
      <vt:lpstr>Features which may help</vt:lpstr>
      <vt:lpstr>Add COVID status to dashboards</vt:lpstr>
      <vt:lpstr>1. Create clinical notes and Tags</vt:lpstr>
      <vt:lpstr>2. Create a new list profile, add to existing nurse/doctor profiles</vt:lpstr>
      <vt:lpstr>3. Create Smart-lists</vt:lpstr>
      <vt:lpstr>4. Example Smart List</vt:lpstr>
      <vt:lpstr>5. Create Live Flow Dashboards</vt:lpstr>
      <vt:lpstr>Smart-lists – Patients in siderooms</vt:lpstr>
      <vt:lpstr>Contact Tracing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EPR capability</dc:title>
  <dc:creator>Stephen Carvell</dc:creator>
  <cp:lastModifiedBy>Grace Chapman</cp:lastModifiedBy>
  <cp:revision>381</cp:revision>
  <dcterms:created xsi:type="dcterms:W3CDTF">2020-01-08T19:11:58Z</dcterms:created>
  <dcterms:modified xsi:type="dcterms:W3CDTF">2020-03-23T10:50:54Z</dcterms:modified>
</cp:coreProperties>
</file>